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85"/>
  </p:notesMasterIdLst>
  <p:sldIdLst>
    <p:sldId id="256" r:id="rId3"/>
    <p:sldId id="308" r:id="rId4"/>
    <p:sldId id="320" r:id="rId5"/>
    <p:sldId id="314" r:id="rId6"/>
    <p:sldId id="321" r:id="rId7"/>
    <p:sldId id="336" r:id="rId8"/>
    <p:sldId id="337" r:id="rId9"/>
    <p:sldId id="323" r:id="rId10"/>
    <p:sldId id="353" r:id="rId11"/>
    <p:sldId id="322" r:id="rId12"/>
    <p:sldId id="334" r:id="rId13"/>
    <p:sldId id="324" r:id="rId14"/>
    <p:sldId id="307" r:id="rId15"/>
    <p:sldId id="309" r:id="rId16"/>
    <p:sldId id="339" r:id="rId17"/>
    <p:sldId id="310" r:id="rId18"/>
    <p:sldId id="311" r:id="rId19"/>
    <p:sldId id="312" r:id="rId20"/>
    <p:sldId id="313" r:id="rId21"/>
    <p:sldId id="317" r:id="rId22"/>
    <p:sldId id="340" r:id="rId23"/>
    <p:sldId id="341" r:id="rId24"/>
    <p:sldId id="257" r:id="rId25"/>
    <p:sldId id="258" r:id="rId26"/>
    <p:sldId id="363" r:id="rId27"/>
    <p:sldId id="357" r:id="rId28"/>
    <p:sldId id="358" r:id="rId29"/>
    <p:sldId id="359" r:id="rId30"/>
    <p:sldId id="360" r:id="rId31"/>
    <p:sldId id="361" r:id="rId32"/>
    <p:sldId id="362" r:id="rId33"/>
    <p:sldId id="355" r:id="rId34"/>
    <p:sldId id="344" r:id="rId35"/>
    <p:sldId id="343" r:id="rId36"/>
    <p:sldId id="316" r:id="rId37"/>
    <p:sldId id="259" r:id="rId38"/>
    <p:sldId id="260" r:id="rId39"/>
    <p:sldId id="328" r:id="rId40"/>
    <p:sldId id="329" r:id="rId41"/>
    <p:sldId id="330" r:id="rId42"/>
    <p:sldId id="354" r:id="rId43"/>
    <p:sldId id="331" r:id="rId44"/>
    <p:sldId id="261" r:id="rId45"/>
    <p:sldId id="262" r:id="rId46"/>
    <p:sldId id="271" r:id="rId47"/>
    <p:sldId id="272" r:id="rId48"/>
    <p:sldId id="273" r:id="rId49"/>
    <p:sldId id="274" r:id="rId50"/>
    <p:sldId id="275" r:id="rId51"/>
    <p:sldId id="276" r:id="rId52"/>
    <p:sldId id="277" r:id="rId53"/>
    <p:sldId id="278" r:id="rId54"/>
    <p:sldId id="279" r:id="rId55"/>
    <p:sldId id="280" r:id="rId56"/>
    <p:sldId id="281" r:id="rId57"/>
    <p:sldId id="282" r:id="rId58"/>
    <p:sldId id="345" r:id="rId59"/>
    <p:sldId id="286" r:id="rId60"/>
    <p:sldId id="342" r:id="rId61"/>
    <p:sldId id="346" r:id="rId62"/>
    <p:sldId id="347" r:id="rId63"/>
    <p:sldId id="294" r:id="rId64"/>
    <p:sldId id="295" r:id="rId65"/>
    <p:sldId id="296" r:id="rId66"/>
    <p:sldId id="348" r:id="rId67"/>
    <p:sldId id="356" r:id="rId68"/>
    <p:sldId id="351" r:id="rId69"/>
    <p:sldId id="350" r:id="rId70"/>
    <p:sldId id="349" r:id="rId71"/>
    <p:sldId id="298" r:id="rId72"/>
    <p:sldId id="299" r:id="rId73"/>
    <p:sldId id="301" r:id="rId74"/>
    <p:sldId id="302" r:id="rId75"/>
    <p:sldId id="326" r:id="rId76"/>
    <p:sldId id="325" r:id="rId77"/>
    <p:sldId id="327" r:id="rId78"/>
    <p:sldId id="335" r:id="rId79"/>
    <p:sldId id="332" r:id="rId80"/>
    <p:sldId id="333" r:id="rId81"/>
    <p:sldId id="318" r:id="rId82"/>
    <p:sldId id="319" r:id="rId83"/>
    <p:sldId id="352" r:id="rId8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114" y="4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885BBC-685F-45C8-9E48-53B94C756EFB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4A7773-120D-4BF7-84DE-61BD97E24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373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If good programming is indeed an exercise in complexity minimization, how do we achieve that without the object orientation?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983E2C-08FB-48D7-BDC2-9586B985D46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7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also not that VAR keeps away the globals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22FADF-0FA5-4726-A2B9-FBE84FF2B1AC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79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If good programming is indeed an exercise in complexity minimization, how do we achieve that without the object orientation?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DC1B54-BEDF-499E-8549-05A8C574039D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06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Functions have built-in call method for custom receivers:</a:t>
            </a:r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  <a:p>
            <a:pPr eaLnBrk="1" hangingPunct="1">
              <a:spcBef>
                <a:spcPct val="0"/>
              </a:spcBef>
            </a:pPr>
            <a:r>
              <a:rPr lang="en-US" altLang="en-US" smtClean="0"/>
              <a:t>Under ES5 every function has a “bind” method which provide  a way to assign a custom receiver across one or more calls. Useful when currying and in other applications.</a:t>
            </a: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F5F26E0-8503-42C9-BD1A-7251E68FD63C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62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008657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Functions have built-in call method for custom receivers:</a:t>
            </a:r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  <a:p>
            <a:pPr eaLnBrk="1" hangingPunct="1">
              <a:spcBef>
                <a:spcPct val="0"/>
              </a:spcBef>
            </a:pPr>
            <a:r>
              <a:rPr lang="en-US" altLang="en-US" smtClean="0"/>
              <a:t>Under ES5 every function has a “bind” method which provide  a way to assign a custom receiver across one or more calls. Useful when currying and in other applications.</a:t>
            </a: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1386D3E-0B94-48DB-A70E-E527075A5C3C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63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120699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Functions have built-in call method for custom receivers:</a:t>
            </a:r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  <a:p>
            <a:pPr eaLnBrk="1" hangingPunct="1">
              <a:spcBef>
                <a:spcPct val="0"/>
              </a:spcBef>
            </a:pPr>
            <a:r>
              <a:rPr lang="en-US" altLang="en-US" smtClean="0"/>
              <a:t>Under ES5 every function has a “bind” method which provide  a way to assign a custom receiver across one or more calls. Useful when currying and in other applications.</a:t>
            </a: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0FC182F-1D4B-4161-A666-04D46C3A5900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64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918924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Under ES5 every function has a “bind” method which provide  a way to assign a custom receiver across one or more calls. Useful when currying and in other applications.</a:t>
            </a: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CAE14CE-FF66-4A55-B313-63F7E357C982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70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2483231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Under ES5 every function has a “bind” method which provide  a way to assign a custom receiver across one or more calls. Useful when currying and in other applications.</a:t>
            </a: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7088AD5-8E0D-4A9B-9306-7216E7BF0B65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71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9748429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Under ES5 every function has a “bind” method which provide  a way to assign a custom receiver across one or more calls. Useful when currying and in other applications.</a:t>
            </a: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A6CE1CA-F9DD-47E2-BEB1-9239F93BB903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72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081604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but probably not a good way to build reusable objects</a:t>
            </a: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9E73B78-82E6-4FD1-B9BD-1DD0BE024417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73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473596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If good programming is indeed an exercise in complexity minimization, how do we achieve that without the object orientation?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DC1B54-BEDF-499E-8549-05A8C574039D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97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Use Sierpinski example here?</a:t>
            </a: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0BFEE4F-583E-472E-B0BF-5BF444C0B5C9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518231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Use Sierpinski example here?</a:t>
            </a: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fld id="{57F468E4-A7B2-4AE9-BB8D-B239A80F9DBB}" type="slidenum">
              <a:rPr lang="en-US" altLang="en-US" smtClean="0">
                <a:solidFill>
                  <a:prstClr val="black"/>
                </a:solidFill>
              </a:rPr>
              <a:pPr>
                <a:defRPr/>
              </a:pPr>
              <a:t>80</a:t>
            </a:fld>
            <a:endParaRPr lang="en-US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710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Under ES5 every function has a “bind” method which provide  a way to assign a custom receiver across one or more calls. Useful when currying and in other applications.</a:t>
            </a: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fld id="{523E5851-15D5-489E-BB67-81620042FD17}" type="slidenum">
              <a:rPr lang="en-US" altLang="en-US" smtClean="0">
                <a:solidFill>
                  <a:prstClr val="black"/>
                </a:solidFill>
              </a:rPr>
              <a:pPr>
                <a:defRPr/>
              </a:pPr>
              <a:t>81</a:t>
            </a:fld>
            <a:endParaRPr lang="en-US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8827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Under ES5 every function has a “bind” method which provide  a way to assign a custom receiver across one or more calls. Useful when currying and in other applications.</a:t>
            </a: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fld id="{523E5851-15D5-489E-BB67-81620042FD17}" type="slidenum">
              <a:rPr lang="en-US" altLang="en-US" smtClean="0">
                <a:solidFill>
                  <a:prstClr val="black"/>
                </a:solidFill>
              </a:rPr>
              <a:pPr>
                <a:defRPr/>
              </a:pPr>
              <a:t>82</a:t>
            </a:fld>
            <a:endParaRPr lang="en-US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511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Use Sierpinski example here?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3FCCFBD-0496-436E-9BBC-94BAC93A8AEE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29299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Use Sierpinski example here?</a:t>
            </a: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822A2E-D37D-4B8D-926B-BDB1138FC258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40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97041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If good programming is indeed an exercise in complexity minimization, how do we achieve that without the object orientation?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983E2C-08FB-48D7-BDC2-9586B985D46C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946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If good programming is indeed an exercise in complexity minimization, how do we achieve that without the object orientation?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983E2C-08FB-48D7-BDC2-9586B985D46C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338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If good programming is indeed an exercise in complexity minimization, how do we achieve that without the object orientation?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5D0896-E84F-4693-A3E7-FBD48A5EF42A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44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also not that VAR keeps away the globals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33A952-74A8-44A9-AC60-A2D11072CB12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7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also not that VAR keeps away the globals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42914D-C5E3-42DF-8B08-05AE3654333A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09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64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125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65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97460B-DB94-4A71-B82B-7B81662F4E24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8/26/2015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3BBD4B-E1E3-494D-BBFD-61854877DF7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289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D4761-9F1D-48FA-99F9-968769BF7AA4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8/26/2015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5619B5-4ACC-47EC-954A-3439B082BEE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0772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F02DA8-037E-4BD2-A035-FA088A628184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8/26/2015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8980C9-A6F4-4445-9EDA-F40BF6EC166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0702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C73CF0-8D84-4D7B-8F06-68B5D8F29438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8/26/2015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828B96-9CF5-4AA7-A7F1-57AA1E3068D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545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185346-FB9C-44BE-8CEF-357FDB76300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8/26/2015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D5D7A7-DBA2-4D2D-B1EF-4F05CE352E4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7033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4CC2A5-DF3F-4158-8B29-16D6F0DB294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8/26/2015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71B11-7EC5-40D4-ACB5-F8113FEE75E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8991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E55891-2DD5-493E-B258-6987170B06DF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8/26/2015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240DA7-5D52-4462-AB64-683D188A2C75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5373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8ABEF2-E93F-4BEA-B5B8-451772C85F88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8/26/2015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55EDE2-D318-4D02-A1B0-5ACE4022289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595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68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E8DA97-BD3D-4753-BC43-531153629A3F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8/26/2015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7C2D3A-6F38-49DD-BD8E-3190FDAEF53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0456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320E6B-21AF-48EE-AD69-B7B888805F6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8/26/2015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F581AB-4266-42EA-BAA7-A83F27090A5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618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4FA18A-996B-4D5C-AED0-58C17FC00C6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8/26/2015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06C55F-F020-463F-AE0B-7F140999727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605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545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823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64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6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101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151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256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08F9C-7F02-4F20-A5C0-B3137F94A6BD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227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F2F86D2-8CE9-4653-AFBE-1F61BD0A3DF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8/26/2015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45158F5-54B9-4B4D-A1A1-44270C5EF92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034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graphicscow.com/cookin/steepcurve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graphicscow.com/cookin/sierpinski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graphicscow.com/map/localThought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raphicscow.com/map/fullScreen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bagetsoftware.org/man/manhattanPlot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graphicscow.com/veryCross/index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ard.nih.gov/BARD/molSpreadSheet/showExperimentDetails?cid=3689413&amp;transpose=true" TargetMode="External"/><Relationship Id="rId4" Type="http://schemas.openxmlformats.org/officeDocument/2006/relationships/image" Target="../media/image1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agetsoftware.org/qqPlot/index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ype2diabetesgenetics.org/variantInfo/variantInfo/rs13266634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graphicscow.com/probe/probe_target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ovinecontemplation.org/scientificGraphics/ccls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bagetsoftware.org/crossMap/crossTrai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342"/>
          <a:stretch/>
        </p:blipFill>
        <p:spPr>
          <a:xfrm>
            <a:off x="6172200" y="685800"/>
            <a:ext cx="2931695" cy="3403214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D3: scaling the learning curve and coding effectively</a:t>
            </a:r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094747"/>
            <a:ext cx="3352800" cy="1998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769346"/>
            <a:ext cx="1524202" cy="1142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6095"/>
            <a:ext cx="1600200" cy="22593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4365331"/>
            <a:ext cx="5486400" cy="249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148148"/>
            <a:ext cx="8195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/>
              <a:t>0 to 100 km/hr in 2.2 seconds</a:t>
            </a:r>
            <a:endParaRPr lang="en-US" sz="40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485900"/>
            <a:ext cx="64008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7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533400" y="25908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5400" smtClean="0"/>
              <a:t> Introduction to D3</a:t>
            </a:r>
          </a:p>
        </p:txBody>
      </p:sp>
    </p:spTree>
    <p:extLst>
      <p:ext uri="{BB962C8B-B14F-4D97-AF65-F5344CB8AC3E}">
        <p14:creationId xmlns:p14="http://schemas.microsoft.com/office/powerpoint/2010/main" val="197274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981200"/>
            <a:ext cx="129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HTML</a:t>
            </a:r>
          </a:p>
          <a:p>
            <a:r>
              <a:rPr lang="en-US" smtClean="0"/>
              <a:t>CSS</a:t>
            </a:r>
          </a:p>
          <a:p>
            <a:r>
              <a:rPr lang="en-US" smtClean="0"/>
              <a:t>Javascript</a:t>
            </a:r>
          </a:p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6200" y="3755886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Raw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1200" y="2666999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Data in DOM</a:t>
            </a:r>
          </a:p>
          <a:p>
            <a:r>
              <a:rPr lang="en-US" smtClean="0"/>
              <a:t>expressed in SVG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95800" y="2667000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Images/interactivity</a:t>
            </a:r>
          </a:p>
          <a:p>
            <a:r>
              <a:rPr lang="en-US" smtClean="0"/>
              <a:t>in a browser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66800" y="299567"/>
            <a:ext cx="7238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/>
              <a:t>Data to knowledge conversion pipeline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6700" y="2949714"/>
            <a:ext cx="571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/>
              <a:t>+</a:t>
            </a:r>
          </a:p>
        </p:txBody>
      </p:sp>
      <p:sp>
        <p:nvSpPr>
          <p:cNvPr id="3" name="Right Arrow 2"/>
          <p:cNvSpPr/>
          <p:nvPr/>
        </p:nvSpPr>
        <p:spPr>
          <a:xfrm>
            <a:off x="1371600" y="2819400"/>
            <a:ext cx="533400" cy="285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3886200" y="2819400"/>
            <a:ext cx="533400" cy="285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6629400" y="2896464"/>
            <a:ext cx="533400" cy="285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467600" y="285433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Knowledge</a:t>
            </a:r>
          </a:p>
        </p:txBody>
      </p:sp>
    </p:spTree>
    <p:extLst>
      <p:ext uri="{BB962C8B-B14F-4D97-AF65-F5344CB8AC3E}">
        <p14:creationId xmlns:p14="http://schemas.microsoft.com/office/powerpoint/2010/main" val="265576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838200"/>
            <a:ext cx="8763000" cy="3962400"/>
          </a:xfrm>
        </p:spPr>
        <p:txBody>
          <a:bodyPr/>
          <a:lstStyle/>
          <a:p>
            <a:r>
              <a:rPr lang="en-US" smtClean="0"/>
              <a:t>D3 can be hard to learn because it is not a language (though maybe a DSL).  It is a JavaScript library which combines a collection of web development tools</a:t>
            </a:r>
            <a:endParaRPr lang="en-US"/>
          </a:p>
        </p:txBody>
      </p:sp>
      <p:pic>
        <p:nvPicPr>
          <p:cNvPr id="102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105400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81400" y="5620984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Aharoni" panose="02010803020104030203" pitchFamily="2" charset="-79"/>
                <a:cs typeface="Aharoni" panose="02010803020104030203" pitchFamily="2" charset="-79"/>
              </a:rPr>
              <a:t>Steep curves</a:t>
            </a:r>
            <a:endParaRPr lang="en-US" sz="20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7295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5"/>
          <p:cNvSpPr txBox="1">
            <a:spLocks noChangeArrowheads="1"/>
          </p:cNvSpPr>
          <p:nvPr/>
        </p:nvSpPr>
        <p:spPr bwMode="auto">
          <a:xfrm>
            <a:off x="457200" y="76200"/>
            <a:ext cx="7924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5400"/>
              <a:t>Tools</a:t>
            </a:r>
          </a:p>
        </p:txBody>
      </p:sp>
      <p:sp>
        <p:nvSpPr>
          <p:cNvPr id="15363" name="TextBox 6"/>
          <p:cNvSpPr txBox="1">
            <a:spLocks noChangeArrowheads="1"/>
          </p:cNvSpPr>
          <p:nvPr/>
        </p:nvSpPr>
        <p:spPr bwMode="auto">
          <a:xfrm>
            <a:off x="371475" y="1676400"/>
            <a:ext cx="8391525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HTML5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CSS3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DOM 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4000"/>
              <a:t>SVG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Browser development </a:t>
            </a:r>
            <a:r>
              <a:rPr lang="en-US" altLang="en-US" sz="4000" smtClean="0"/>
              <a:t>environment</a:t>
            </a:r>
            <a:endParaRPr lang="en-US" altLang="en-US" sz="4000"/>
          </a:p>
        </p:txBody>
      </p:sp>
      <p:sp>
        <p:nvSpPr>
          <p:cNvPr id="5" name="Rectangle 4"/>
          <p:cNvSpPr/>
          <p:nvPr/>
        </p:nvSpPr>
        <p:spPr>
          <a:xfrm>
            <a:off x="304800" y="1687513"/>
            <a:ext cx="8077200" cy="674687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96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5"/>
          <p:cNvSpPr txBox="1">
            <a:spLocks noChangeArrowheads="1"/>
          </p:cNvSpPr>
          <p:nvPr/>
        </p:nvSpPr>
        <p:spPr bwMode="auto">
          <a:xfrm>
            <a:off x="457200" y="76200"/>
            <a:ext cx="7924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5400"/>
              <a:t>Tools</a:t>
            </a:r>
          </a:p>
        </p:txBody>
      </p:sp>
      <p:sp>
        <p:nvSpPr>
          <p:cNvPr id="15363" name="TextBox 6"/>
          <p:cNvSpPr txBox="1">
            <a:spLocks noChangeArrowheads="1"/>
          </p:cNvSpPr>
          <p:nvPr/>
        </p:nvSpPr>
        <p:spPr bwMode="auto">
          <a:xfrm>
            <a:off x="371475" y="1676400"/>
            <a:ext cx="8391525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HTML5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CSS3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DOM 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4000"/>
              <a:t>SVG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Browser development </a:t>
            </a:r>
            <a:r>
              <a:rPr lang="en-US" altLang="en-US" sz="4000" smtClean="0"/>
              <a:t>environment</a:t>
            </a:r>
            <a:endParaRPr lang="en-US" altLang="en-US" sz="4000"/>
          </a:p>
        </p:txBody>
      </p:sp>
      <p:sp>
        <p:nvSpPr>
          <p:cNvPr id="5" name="Rectangle 4"/>
          <p:cNvSpPr/>
          <p:nvPr/>
        </p:nvSpPr>
        <p:spPr>
          <a:xfrm>
            <a:off x="304800" y="2297113"/>
            <a:ext cx="8077200" cy="674687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62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5"/>
          <p:cNvSpPr txBox="1">
            <a:spLocks noChangeArrowheads="1"/>
          </p:cNvSpPr>
          <p:nvPr/>
        </p:nvSpPr>
        <p:spPr bwMode="auto">
          <a:xfrm>
            <a:off x="457200" y="76200"/>
            <a:ext cx="7924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5400"/>
              <a:t>Tools</a:t>
            </a:r>
          </a:p>
        </p:txBody>
      </p:sp>
      <p:sp>
        <p:nvSpPr>
          <p:cNvPr id="16387" name="TextBox 6"/>
          <p:cNvSpPr txBox="1">
            <a:spLocks noChangeArrowheads="1"/>
          </p:cNvSpPr>
          <p:nvPr/>
        </p:nvSpPr>
        <p:spPr bwMode="auto">
          <a:xfrm>
            <a:off x="371475" y="1676400"/>
            <a:ext cx="8391525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HTML5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CSS3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DOM 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4000"/>
              <a:t>SVG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Browser development </a:t>
            </a:r>
            <a:r>
              <a:rPr lang="en-US" altLang="en-US" sz="4000" smtClean="0"/>
              <a:t>environment</a:t>
            </a:r>
            <a:endParaRPr lang="en-US" altLang="en-US" sz="4000"/>
          </a:p>
        </p:txBody>
      </p:sp>
      <p:sp>
        <p:nvSpPr>
          <p:cNvPr id="5" name="Rectangle 4"/>
          <p:cNvSpPr/>
          <p:nvPr/>
        </p:nvSpPr>
        <p:spPr>
          <a:xfrm>
            <a:off x="304800" y="2906713"/>
            <a:ext cx="8077200" cy="674687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53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Box 5"/>
          <p:cNvSpPr txBox="1">
            <a:spLocks noChangeArrowheads="1"/>
          </p:cNvSpPr>
          <p:nvPr/>
        </p:nvSpPr>
        <p:spPr bwMode="auto">
          <a:xfrm>
            <a:off x="457200" y="76200"/>
            <a:ext cx="7924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5400"/>
              <a:t>Tools</a:t>
            </a:r>
          </a:p>
        </p:txBody>
      </p:sp>
      <p:sp>
        <p:nvSpPr>
          <p:cNvPr id="17411" name="TextBox 6"/>
          <p:cNvSpPr txBox="1">
            <a:spLocks noChangeArrowheads="1"/>
          </p:cNvSpPr>
          <p:nvPr/>
        </p:nvSpPr>
        <p:spPr bwMode="auto">
          <a:xfrm>
            <a:off x="371475" y="1676400"/>
            <a:ext cx="8391525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HTML5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CSS3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DOM 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4000"/>
              <a:t>SVG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Browser development </a:t>
            </a:r>
            <a:r>
              <a:rPr lang="en-US" altLang="en-US" sz="4000" smtClean="0"/>
              <a:t>environment</a:t>
            </a:r>
            <a:endParaRPr lang="en-US" altLang="en-US" sz="4000"/>
          </a:p>
        </p:txBody>
      </p:sp>
      <p:sp>
        <p:nvSpPr>
          <p:cNvPr id="5" name="Rectangle 4"/>
          <p:cNvSpPr/>
          <p:nvPr/>
        </p:nvSpPr>
        <p:spPr>
          <a:xfrm>
            <a:off x="304800" y="3505200"/>
            <a:ext cx="8077200" cy="674688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2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Box 5"/>
          <p:cNvSpPr txBox="1">
            <a:spLocks noChangeArrowheads="1"/>
          </p:cNvSpPr>
          <p:nvPr/>
        </p:nvSpPr>
        <p:spPr bwMode="auto">
          <a:xfrm>
            <a:off x="457200" y="76200"/>
            <a:ext cx="7924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5400"/>
              <a:t>Tools</a:t>
            </a:r>
          </a:p>
        </p:txBody>
      </p:sp>
      <p:sp>
        <p:nvSpPr>
          <p:cNvPr id="18435" name="TextBox 6"/>
          <p:cNvSpPr txBox="1">
            <a:spLocks noChangeArrowheads="1"/>
          </p:cNvSpPr>
          <p:nvPr/>
        </p:nvSpPr>
        <p:spPr bwMode="auto">
          <a:xfrm>
            <a:off x="371475" y="1676400"/>
            <a:ext cx="8391525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HTML5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CSS3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DOM 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4000"/>
              <a:t>SVG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Browser development environment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000"/>
          </a:p>
        </p:txBody>
      </p:sp>
      <p:sp>
        <p:nvSpPr>
          <p:cNvPr id="5" name="Rectangle 4"/>
          <p:cNvSpPr/>
          <p:nvPr/>
        </p:nvSpPr>
        <p:spPr>
          <a:xfrm>
            <a:off x="304800" y="4125913"/>
            <a:ext cx="8077200" cy="674687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105400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05400" y="5181600"/>
            <a:ext cx="289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Aharoni" panose="02010803020104030203" pitchFamily="2" charset="-79"/>
                <a:cs typeface="Aharoni" panose="02010803020104030203" pitchFamily="2" charset="-79"/>
              </a:rPr>
              <a:t>Sierpinski triangles</a:t>
            </a:r>
            <a:endParaRPr lang="en-US" sz="20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743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Box 5"/>
          <p:cNvSpPr txBox="1">
            <a:spLocks noChangeArrowheads="1"/>
          </p:cNvSpPr>
          <p:nvPr/>
        </p:nvSpPr>
        <p:spPr bwMode="auto">
          <a:xfrm>
            <a:off x="457200" y="76200"/>
            <a:ext cx="7924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5400"/>
              <a:t>Tools</a:t>
            </a:r>
          </a:p>
        </p:txBody>
      </p:sp>
      <p:sp>
        <p:nvSpPr>
          <p:cNvPr id="19459" name="TextBox 6"/>
          <p:cNvSpPr txBox="1">
            <a:spLocks noChangeArrowheads="1"/>
          </p:cNvSpPr>
          <p:nvPr/>
        </p:nvSpPr>
        <p:spPr bwMode="auto">
          <a:xfrm>
            <a:off x="76201" y="1676400"/>
            <a:ext cx="8915400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HTML5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CSS3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DOM 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4000"/>
              <a:t>SVG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Browser development environment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smtClean="0"/>
              <a:t>Not required but strongly recommended: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smtClean="0"/>
              <a:t>JQuery, Jasmine, web dev. env.</a:t>
            </a:r>
            <a:endParaRPr lang="en-US" altLang="en-US" sz="4000"/>
          </a:p>
        </p:txBody>
      </p:sp>
      <p:sp>
        <p:nvSpPr>
          <p:cNvPr id="5" name="Rectangle 4"/>
          <p:cNvSpPr/>
          <p:nvPr/>
        </p:nvSpPr>
        <p:spPr>
          <a:xfrm>
            <a:off x="76201" y="4724400"/>
            <a:ext cx="8915399" cy="14478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58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5"/>
          <p:cNvSpPr txBox="1">
            <a:spLocks noChangeArrowheads="1"/>
          </p:cNvSpPr>
          <p:nvPr/>
        </p:nvSpPr>
        <p:spPr bwMode="auto">
          <a:xfrm>
            <a:off x="457200" y="76200"/>
            <a:ext cx="7924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smtClean="0"/>
              <a:t>How I've organized this presentation:</a:t>
            </a:r>
            <a:endParaRPr lang="en-US" altLang="en-US" sz="4000"/>
          </a:p>
        </p:txBody>
      </p:sp>
      <p:sp>
        <p:nvSpPr>
          <p:cNvPr id="14339" name="TextBox 6"/>
          <p:cNvSpPr txBox="1">
            <a:spLocks noChangeArrowheads="1"/>
          </p:cNvSpPr>
          <p:nvPr/>
        </p:nvSpPr>
        <p:spPr bwMode="auto">
          <a:xfrm>
            <a:off x="371475" y="1676400"/>
            <a:ext cx="8391525" cy="5139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742950" indent="-742950" eaLnBrk="1" hangingPunct="1">
              <a:spcBef>
                <a:spcPct val="0"/>
              </a:spcBef>
              <a:buFont typeface="+mj-lt"/>
              <a:buAutoNum type="arabicPeriod"/>
            </a:pPr>
            <a:r>
              <a:rPr lang="en-US" altLang="en-US" sz="4000" smtClean="0"/>
              <a:t>Overview of the topic</a:t>
            </a:r>
          </a:p>
          <a:p>
            <a:pPr marL="742950" indent="-742950" eaLnBrk="1" hangingPunct="1">
              <a:spcBef>
                <a:spcPct val="0"/>
              </a:spcBef>
              <a:buFont typeface="+mj-lt"/>
              <a:buAutoNum type="arabicPeriod"/>
            </a:pPr>
            <a:r>
              <a:rPr lang="en-US" altLang="en-US" sz="4000" smtClean="0"/>
              <a:t>Introduction to D3</a:t>
            </a:r>
          </a:p>
          <a:p>
            <a:pPr marL="742950" indent="-742950" eaLnBrk="1" hangingPunct="1">
              <a:spcBef>
                <a:spcPct val="0"/>
              </a:spcBef>
              <a:buFont typeface="+mj-lt"/>
              <a:buAutoNum type="arabicPeriod"/>
            </a:pPr>
            <a:r>
              <a:rPr lang="en-US" altLang="en-US" sz="4000" smtClean="0"/>
              <a:t>Core JavaScript ideas</a:t>
            </a:r>
          </a:p>
          <a:p>
            <a:pPr marL="742950" indent="-742950" eaLnBrk="1" hangingPunct="1">
              <a:spcBef>
                <a:spcPct val="0"/>
              </a:spcBef>
              <a:buFont typeface="+mj-lt"/>
              <a:buAutoNum type="arabicPeriod"/>
            </a:pPr>
            <a:r>
              <a:rPr lang="en-US" altLang="en-US" sz="4000" smtClean="0"/>
              <a:t>Advanced concepts</a:t>
            </a:r>
          </a:p>
          <a:p>
            <a:pPr marL="742950" indent="-742950" eaLnBrk="1" hangingPunct="1">
              <a:spcBef>
                <a:spcPct val="0"/>
              </a:spcBef>
              <a:buFont typeface="+mj-lt"/>
              <a:buAutoNum type="arabicPeriod"/>
            </a:pPr>
            <a:r>
              <a:rPr lang="en-US" altLang="en-US" sz="4000" smtClean="0"/>
              <a:t>D3 in the real world</a:t>
            </a:r>
            <a:endParaRPr lang="en-US" altLang="en-US" sz="400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mtClean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mtClean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mtClean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114800" y="6421512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git@github.com:benralexander/intro-to-D3.git</a:t>
            </a:r>
          </a:p>
        </p:txBody>
      </p:sp>
    </p:spTree>
    <p:extLst>
      <p:ext uri="{BB962C8B-B14F-4D97-AF65-F5344CB8AC3E}">
        <p14:creationId xmlns:p14="http://schemas.microsoft.com/office/powerpoint/2010/main" val="302412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mtClean="0"/>
              <a:t>simplest possible graphic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38200" y="1524000"/>
            <a:ext cx="7772400" cy="175432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mtClean="0"/>
              <a:t>&lt;body&gt;</a:t>
            </a:r>
          </a:p>
          <a:p>
            <a:pPr lvl="1"/>
            <a:r>
              <a:rPr lang="en-US" smtClean="0"/>
              <a:t>   &lt;svg&gt;</a:t>
            </a:r>
          </a:p>
          <a:p>
            <a:pPr lvl="1"/>
            <a:r>
              <a:rPr lang="en-US" smtClean="0"/>
              <a:t>        	   &lt;rect </a:t>
            </a:r>
            <a:r>
              <a:rPr lang="en-US"/>
              <a:t>width="250" height="250</a:t>
            </a:r>
            <a:r>
              <a:rPr lang="en-US" smtClean="0"/>
              <a:t>"&gt;</a:t>
            </a:r>
          </a:p>
          <a:p>
            <a:pPr lvl="1"/>
            <a:r>
              <a:rPr lang="en-US" smtClean="0"/>
              <a:t>   &lt;/svg&gt;</a:t>
            </a:r>
            <a:endParaRPr lang="en-US"/>
          </a:p>
          <a:p>
            <a:r>
              <a:rPr lang="en-US" smtClean="0"/>
              <a:t>&lt;/body&gt;</a:t>
            </a:r>
            <a:endParaRPr lang="en-US"/>
          </a:p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390" y="2057400"/>
            <a:ext cx="58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accent1"/>
                </a:solidFill>
              </a:rPr>
              <a:t>svg</a:t>
            </a:r>
            <a:endParaRPr lang="en-US" i="1">
              <a:solidFill>
                <a:schemeClr val="accent1"/>
              </a:solidFill>
            </a:endParaRPr>
          </a:p>
        </p:txBody>
      </p:sp>
      <p:sp>
        <p:nvSpPr>
          <p:cNvPr id="10" name="Left Brace 9"/>
          <p:cNvSpPr/>
          <p:nvPr/>
        </p:nvSpPr>
        <p:spPr>
          <a:xfrm>
            <a:off x="604367" y="1524000"/>
            <a:ext cx="157633" cy="14478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74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mtClean="0"/>
              <a:t>simplest possible graphic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38200" y="1524000"/>
            <a:ext cx="7772400" cy="175432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mtClean="0"/>
              <a:t>&lt;body&gt;</a:t>
            </a:r>
          </a:p>
          <a:p>
            <a:pPr lvl="1"/>
            <a:r>
              <a:rPr lang="en-US" smtClean="0"/>
              <a:t>   &lt;svg&gt;</a:t>
            </a:r>
          </a:p>
          <a:p>
            <a:pPr lvl="1"/>
            <a:r>
              <a:rPr lang="en-US" smtClean="0"/>
              <a:t>        	   &lt;rect </a:t>
            </a:r>
            <a:r>
              <a:rPr lang="en-US"/>
              <a:t>width="250" height="250</a:t>
            </a:r>
            <a:r>
              <a:rPr lang="en-US" smtClean="0"/>
              <a:t>"&gt;</a:t>
            </a:r>
          </a:p>
          <a:p>
            <a:pPr lvl="1"/>
            <a:r>
              <a:rPr lang="en-US" smtClean="0"/>
              <a:t>   &lt;/svg&gt;</a:t>
            </a:r>
            <a:endParaRPr lang="en-US"/>
          </a:p>
          <a:p>
            <a:r>
              <a:rPr lang="en-US" smtClean="0"/>
              <a:t>&lt;/body&gt;</a:t>
            </a:r>
            <a:endParaRPr lang="en-US"/>
          </a:p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390" y="2057400"/>
            <a:ext cx="58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accent1"/>
                </a:solidFill>
              </a:rPr>
              <a:t>svg</a:t>
            </a:r>
            <a:endParaRPr lang="en-US" i="1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024" y="3048000"/>
            <a:ext cx="1681376" cy="8747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0" y="32766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accent1"/>
                </a:solidFill>
              </a:rPr>
              <a:t>result --&gt;</a:t>
            </a:r>
            <a:endParaRPr lang="en-US" i="1">
              <a:solidFill>
                <a:schemeClr val="accent1"/>
              </a:solidFill>
            </a:endParaRPr>
          </a:p>
        </p:txBody>
      </p:sp>
      <p:sp>
        <p:nvSpPr>
          <p:cNvPr id="10" name="Left Brace 9"/>
          <p:cNvSpPr/>
          <p:nvPr/>
        </p:nvSpPr>
        <p:spPr>
          <a:xfrm>
            <a:off x="604367" y="1524000"/>
            <a:ext cx="157633" cy="14478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5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mtClean="0"/>
              <a:t>simplest possible graphic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38200" y="1524000"/>
            <a:ext cx="7772400" cy="175432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mtClean="0"/>
              <a:t>&lt;body&gt;</a:t>
            </a:r>
          </a:p>
          <a:p>
            <a:pPr lvl="1"/>
            <a:r>
              <a:rPr lang="en-US" smtClean="0"/>
              <a:t>   &lt;svg&gt;</a:t>
            </a:r>
          </a:p>
          <a:p>
            <a:pPr lvl="1"/>
            <a:r>
              <a:rPr lang="en-US" smtClean="0"/>
              <a:t>        	   &lt;rect </a:t>
            </a:r>
            <a:r>
              <a:rPr lang="en-US"/>
              <a:t>width="250" height="250</a:t>
            </a:r>
            <a:r>
              <a:rPr lang="en-US" smtClean="0"/>
              <a:t>"&gt;</a:t>
            </a:r>
          </a:p>
          <a:p>
            <a:pPr lvl="1"/>
            <a:r>
              <a:rPr lang="en-US" smtClean="0"/>
              <a:t>   &lt;/svg&gt;</a:t>
            </a:r>
            <a:endParaRPr lang="en-US"/>
          </a:p>
          <a:p>
            <a:r>
              <a:rPr lang="en-US" smtClean="0"/>
              <a:t>&lt;/body&gt;</a:t>
            </a:r>
            <a:endParaRPr lang="en-US"/>
          </a:p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390" y="2057400"/>
            <a:ext cx="58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accent1"/>
                </a:solidFill>
              </a:rPr>
              <a:t>svg</a:t>
            </a:r>
            <a:endParaRPr lang="en-US" i="1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024" y="3048000"/>
            <a:ext cx="1681376" cy="8747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0" y="32766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accent1"/>
                </a:solidFill>
              </a:rPr>
              <a:t>result --&gt;</a:t>
            </a:r>
            <a:endParaRPr lang="en-US" i="1">
              <a:solidFill>
                <a:schemeClr val="accent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38348" y="4191000"/>
            <a:ext cx="3686052" cy="258532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/>
              <a:t>&lt;body&gt;</a:t>
            </a:r>
          </a:p>
          <a:p>
            <a:r>
              <a:rPr lang="en-US" smtClean="0"/>
              <a:t>    &lt;</a:t>
            </a:r>
            <a:r>
              <a:rPr lang="en-US"/>
              <a:t>script&gt;</a:t>
            </a:r>
          </a:p>
          <a:p>
            <a:r>
              <a:rPr lang="en-US"/>
              <a:t>        d3.select('body')</a:t>
            </a:r>
          </a:p>
          <a:p>
            <a:r>
              <a:rPr lang="en-US"/>
              <a:t>                .append('svg')</a:t>
            </a:r>
          </a:p>
          <a:p>
            <a:r>
              <a:rPr lang="en-US"/>
              <a:t>                .append('rect')</a:t>
            </a:r>
          </a:p>
          <a:p>
            <a:r>
              <a:rPr lang="en-US"/>
              <a:t>                .</a:t>
            </a:r>
            <a:r>
              <a:rPr lang="en-US" smtClean="0"/>
              <a:t>attr('height', </a:t>
            </a:r>
            <a:r>
              <a:rPr lang="en-US"/>
              <a:t>250)</a:t>
            </a:r>
          </a:p>
          <a:p>
            <a:r>
              <a:rPr lang="en-US"/>
              <a:t>                .</a:t>
            </a:r>
            <a:r>
              <a:rPr lang="en-US" smtClean="0"/>
              <a:t>attr('width', </a:t>
            </a:r>
            <a:r>
              <a:rPr lang="en-US"/>
              <a:t>250);</a:t>
            </a:r>
          </a:p>
          <a:p>
            <a:r>
              <a:rPr lang="en-US"/>
              <a:t>    &lt;/script&gt;</a:t>
            </a:r>
          </a:p>
          <a:p>
            <a:r>
              <a:rPr lang="en-US" smtClean="0"/>
              <a:t>&lt;/</a:t>
            </a:r>
            <a:r>
              <a:rPr lang="en-US"/>
              <a:t>body&gt;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6965" y="5257800"/>
            <a:ext cx="61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accent1"/>
                </a:solidFill>
              </a:rPr>
              <a:t>D3</a:t>
            </a:r>
            <a:endParaRPr lang="en-US" i="1">
              <a:solidFill>
                <a:schemeClr val="accent1"/>
              </a:solidFill>
            </a:endParaRPr>
          </a:p>
        </p:txBody>
      </p:sp>
      <p:sp>
        <p:nvSpPr>
          <p:cNvPr id="10" name="Left Brace 9"/>
          <p:cNvSpPr/>
          <p:nvPr/>
        </p:nvSpPr>
        <p:spPr>
          <a:xfrm>
            <a:off x="604367" y="1524000"/>
            <a:ext cx="157633" cy="14478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/>
          <p:cNvSpPr/>
          <p:nvPr/>
        </p:nvSpPr>
        <p:spPr>
          <a:xfrm>
            <a:off x="756766" y="4191000"/>
            <a:ext cx="157633" cy="255735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97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/>
              <a:t>A</a:t>
            </a:r>
            <a:r>
              <a:rPr lang="en-US" sz="4000" smtClean="0"/>
              <a:t> slightly more complicated example</a:t>
            </a:r>
            <a:endParaRPr lang="en-US" sz="4000"/>
          </a:p>
        </p:txBody>
      </p:sp>
      <p:sp>
        <p:nvSpPr>
          <p:cNvPr id="4" name="TextBox 3"/>
          <p:cNvSpPr txBox="1"/>
          <p:nvPr/>
        </p:nvSpPr>
        <p:spPr>
          <a:xfrm>
            <a:off x="1676400" y="1397675"/>
            <a:ext cx="5105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d3.select("body")</a:t>
            </a:r>
          </a:p>
          <a:p>
            <a:r>
              <a:rPr lang="en-US" smtClean="0"/>
              <a:t>	.selectAll("div.fee")</a:t>
            </a:r>
          </a:p>
          <a:p>
            <a:r>
              <a:rPr lang="en-US" smtClean="0"/>
              <a:t>	.data([4, 8, 15])</a:t>
            </a:r>
          </a:p>
          <a:p>
            <a:r>
              <a:rPr lang="en-US" smtClean="0"/>
              <a:t>	.enter()</a:t>
            </a:r>
          </a:p>
          <a:p>
            <a:r>
              <a:rPr lang="en-US" smtClean="0"/>
              <a:t>	.insert("div")</a:t>
            </a:r>
          </a:p>
          <a:p>
            <a:r>
              <a:rPr lang="en-US" smtClean="0"/>
              <a:t>	.attr('class','fee')</a:t>
            </a:r>
          </a:p>
          <a:p>
            <a:r>
              <a:rPr lang="en-US" smtClean="0"/>
              <a:t>	.text(function(d) { return ""+d; });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5333" y="2368034"/>
            <a:ext cx="61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accent1"/>
                </a:solidFill>
              </a:rPr>
              <a:t>D3</a:t>
            </a:r>
            <a:endParaRPr lang="en-US" i="1">
              <a:solidFill>
                <a:schemeClr val="accent1"/>
              </a:solidFill>
            </a:endParaRPr>
          </a:p>
        </p:txBody>
      </p:sp>
      <p:sp>
        <p:nvSpPr>
          <p:cNvPr id="6" name="Left Brace 5"/>
          <p:cNvSpPr/>
          <p:nvPr/>
        </p:nvSpPr>
        <p:spPr>
          <a:xfrm>
            <a:off x="1096067" y="1524000"/>
            <a:ext cx="123134" cy="1905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29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types from each call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1905000"/>
            <a:ext cx="7772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d3.select("body")                                  		&lt;-- returns "selection"</a:t>
            </a:r>
          </a:p>
          <a:p>
            <a:r>
              <a:rPr lang="en-US" smtClean="0"/>
              <a:t>	.selectAll("div.fee")             		&lt;-- returns "selection"</a:t>
            </a:r>
          </a:p>
          <a:p>
            <a:r>
              <a:rPr lang="en-US" smtClean="0"/>
              <a:t>	.data([4, 8, 15])             		&lt;-- returns "update selection"</a:t>
            </a:r>
          </a:p>
          <a:p>
            <a:r>
              <a:rPr lang="en-US" smtClean="0"/>
              <a:t>	.enter()            			&lt;-- returns "enter selection"</a:t>
            </a:r>
          </a:p>
          <a:p>
            <a:r>
              <a:rPr lang="en-US" smtClean="0"/>
              <a:t>	.insert("div")            			&lt;-- returns "selection"</a:t>
            </a:r>
          </a:p>
          <a:p>
            <a:r>
              <a:rPr lang="en-US" smtClean="0"/>
              <a:t>	.attr('class','fee')            		&lt;-- returns "selection"</a:t>
            </a:r>
          </a:p>
          <a:p>
            <a:r>
              <a:rPr lang="en-US" smtClean="0"/>
              <a:t>	.text(function(d) { return ""+d; });            &lt;-- returns "selection"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2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types from each call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1905000"/>
            <a:ext cx="7772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d3.select("body")                                  		&lt;-- returns "selection"</a:t>
            </a:r>
          </a:p>
          <a:p>
            <a:r>
              <a:rPr lang="en-US" smtClean="0"/>
              <a:t>	.selectAll("div.fee")             		&lt;-- returns "selection"</a:t>
            </a:r>
          </a:p>
          <a:p>
            <a:r>
              <a:rPr lang="en-US" smtClean="0"/>
              <a:t>	.data([4, 8, 15])             		&lt;-- returns "update selection"</a:t>
            </a:r>
          </a:p>
          <a:p>
            <a:r>
              <a:rPr lang="en-US" smtClean="0"/>
              <a:t>	.enter()            			&lt;-- returns "enter selection"</a:t>
            </a:r>
          </a:p>
          <a:p>
            <a:r>
              <a:rPr lang="en-US" smtClean="0"/>
              <a:t>	.insert("div")            			&lt;-- returns "selection"</a:t>
            </a:r>
          </a:p>
          <a:p>
            <a:r>
              <a:rPr lang="en-US" smtClean="0"/>
              <a:t>	.attr('class','fee')            		&lt;-- returns "selection"</a:t>
            </a:r>
          </a:p>
          <a:p>
            <a:r>
              <a:rPr lang="en-US" smtClean="0"/>
              <a:t>	.text(function(d) { return ""+d; });            &lt;-- returns "selection"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940943"/>
            <a:ext cx="8077200" cy="297774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304800" y="4423687"/>
            <a:ext cx="815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33400" y="4876800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Returns a real DOM element to which we can anchor everything else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97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types from each call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1905000"/>
            <a:ext cx="7772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d3.select("body")                                  		&lt;-- returns "selection"</a:t>
            </a:r>
          </a:p>
          <a:p>
            <a:r>
              <a:rPr lang="en-US" smtClean="0"/>
              <a:t>	.selectAll("div.fee")             		&lt;-- returns "selection"</a:t>
            </a:r>
          </a:p>
          <a:p>
            <a:r>
              <a:rPr lang="en-US" smtClean="0"/>
              <a:t>	.data([4, 8, 15])             		&lt;-- returns "update selection"</a:t>
            </a:r>
          </a:p>
          <a:p>
            <a:r>
              <a:rPr lang="en-US" smtClean="0"/>
              <a:t>	.enter()            			&lt;-- returns "enter selection"</a:t>
            </a:r>
          </a:p>
          <a:p>
            <a:r>
              <a:rPr lang="en-US" smtClean="0"/>
              <a:t>	.insert("div")            			&lt;-- returns "selection"</a:t>
            </a:r>
          </a:p>
          <a:p>
            <a:r>
              <a:rPr lang="en-US" smtClean="0"/>
              <a:t>	.attr('class','fee')            		&lt;-- returns "selection"</a:t>
            </a:r>
          </a:p>
          <a:p>
            <a:r>
              <a:rPr lang="en-US" smtClean="0"/>
              <a:t>	.text(function(d) { return ""+d; });            &lt;-- returns "selection"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2216826"/>
            <a:ext cx="8077200" cy="297774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304800" y="4423687"/>
            <a:ext cx="815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33400" y="4876800"/>
            <a:ext cx="76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Returns an empty selector (containing no elements) but which can be used to create an update selector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31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types from each call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1905000"/>
            <a:ext cx="7772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d3.select("body")                                  		&lt;-- returns "selection"</a:t>
            </a:r>
          </a:p>
          <a:p>
            <a:r>
              <a:rPr lang="en-US" smtClean="0"/>
              <a:t>	.selectAll("div.fee")             		&lt;-- returns "selection"</a:t>
            </a:r>
          </a:p>
          <a:p>
            <a:r>
              <a:rPr lang="en-US" smtClean="0"/>
              <a:t>	.data([4, 8, 15])             		&lt;-- returns "update selection"</a:t>
            </a:r>
          </a:p>
          <a:p>
            <a:r>
              <a:rPr lang="en-US" smtClean="0"/>
              <a:t>	.enter()            			&lt;-- returns "enter selection"</a:t>
            </a:r>
          </a:p>
          <a:p>
            <a:r>
              <a:rPr lang="en-US" smtClean="0"/>
              <a:t>	.insert("div")            			&lt;-- returns "selection"</a:t>
            </a:r>
          </a:p>
          <a:p>
            <a:r>
              <a:rPr lang="en-US" smtClean="0"/>
              <a:t>	.attr('class','fee')            		&lt;-- returns "selection"</a:t>
            </a:r>
          </a:p>
          <a:p>
            <a:r>
              <a:rPr lang="en-US" smtClean="0"/>
              <a:t>	.text(function(d) { return ""+d; });            &lt;-- returns "selection"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2514600"/>
            <a:ext cx="8077200" cy="297774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304800" y="4423687"/>
            <a:ext cx="815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33400" y="4876800"/>
            <a:ext cx="76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Joins the data array to the existing selection. The resulting </a:t>
            </a:r>
            <a:r>
              <a:rPr lang="en-US" u="sng" dirty="0" smtClean="0"/>
              <a:t>update selector </a:t>
            </a:r>
            <a:r>
              <a:rPr lang="en-US" dirty="0" smtClean="0"/>
              <a:t>contains references to both the </a:t>
            </a:r>
            <a:r>
              <a:rPr lang="en-US" u="sng" dirty="0" smtClean="0"/>
              <a:t>enter</a:t>
            </a:r>
            <a:r>
              <a:rPr lang="en-US" dirty="0" smtClean="0"/>
              <a:t> and the </a:t>
            </a:r>
            <a:r>
              <a:rPr lang="en-US" u="sng" dirty="0" smtClean="0"/>
              <a:t>exit</a:t>
            </a:r>
            <a:r>
              <a:rPr lang="en-US" dirty="0" smtClean="0"/>
              <a:t> operator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87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types from each call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1905000"/>
            <a:ext cx="7772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d3.select("body")                                  		&lt;-- returns "selection"</a:t>
            </a:r>
          </a:p>
          <a:p>
            <a:r>
              <a:rPr lang="en-US" smtClean="0"/>
              <a:t>	.selectAll("div.fee")             		&lt;-- returns "selection"</a:t>
            </a:r>
          </a:p>
          <a:p>
            <a:r>
              <a:rPr lang="en-US" smtClean="0"/>
              <a:t>	.data([4, 8, 15])             		&lt;-- returns "update selection"</a:t>
            </a:r>
          </a:p>
          <a:p>
            <a:r>
              <a:rPr lang="en-US" smtClean="0"/>
              <a:t>	.enter()            			&lt;-- returns "enter selection"</a:t>
            </a:r>
          </a:p>
          <a:p>
            <a:r>
              <a:rPr lang="en-US" smtClean="0"/>
              <a:t>	.insert("div")            			&lt;-- returns "selection"</a:t>
            </a:r>
          </a:p>
          <a:p>
            <a:r>
              <a:rPr lang="en-US" smtClean="0"/>
              <a:t>	.attr('class','fee')            		&lt;-- returns "selection"</a:t>
            </a:r>
          </a:p>
          <a:p>
            <a:r>
              <a:rPr lang="en-US" smtClean="0"/>
              <a:t>	.text(function(d) { return ""+d; });            &lt;-- returns "selection"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2771775"/>
            <a:ext cx="8077200" cy="297774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304800" y="4423687"/>
            <a:ext cx="815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33400" y="4876800"/>
            <a:ext cx="762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Returns and enter selector, with placeholder nodes for every data element for which no corresponding DOM element was found.  The </a:t>
            </a:r>
            <a:r>
              <a:rPr lang="en-US" u="sng" dirty="0" smtClean="0"/>
              <a:t>enter</a:t>
            </a:r>
            <a:r>
              <a:rPr lang="en-US" dirty="0" smtClean="0"/>
              <a:t> method is only available on an update selector.  The enter selector defines only </a:t>
            </a:r>
            <a:r>
              <a:rPr lang="en-US" u="sng" dirty="0" smtClean="0"/>
              <a:t>append</a:t>
            </a:r>
            <a:r>
              <a:rPr lang="en-US" dirty="0" smtClean="0"/>
              <a:t>, </a:t>
            </a:r>
            <a:r>
              <a:rPr lang="en-US" u="sng" dirty="0" smtClean="0"/>
              <a:t>insert</a:t>
            </a:r>
            <a:r>
              <a:rPr lang="en-US" dirty="0" smtClean="0"/>
              <a:t>, </a:t>
            </a:r>
            <a:r>
              <a:rPr lang="en-US" u="sng" dirty="0" smtClean="0"/>
              <a:t>select</a:t>
            </a:r>
            <a:r>
              <a:rPr lang="en-US" dirty="0" smtClean="0"/>
              <a:t>, and </a:t>
            </a:r>
            <a:r>
              <a:rPr lang="en-US" u="sng" dirty="0" smtClean="0"/>
              <a:t>call</a:t>
            </a:r>
            <a:r>
              <a:rPr lang="en-US" dirty="0" smtClean="0"/>
              <a:t> operators.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64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types from each call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1905000"/>
            <a:ext cx="7772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d3.select("body")                                  		&lt;-- returns "selection"</a:t>
            </a:r>
          </a:p>
          <a:p>
            <a:r>
              <a:rPr lang="en-US" smtClean="0"/>
              <a:t>	.selectAll("div.fee")             		&lt;-- returns "selection"</a:t>
            </a:r>
          </a:p>
          <a:p>
            <a:r>
              <a:rPr lang="en-US" smtClean="0"/>
              <a:t>	.data([4, 8, 15])             		&lt;-- returns "update selection"</a:t>
            </a:r>
          </a:p>
          <a:p>
            <a:r>
              <a:rPr lang="en-US" smtClean="0"/>
              <a:t>	.enter()            			&lt;-- returns "enter selection"</a:t>
            </a:r>
          </a:p>
          <a:p>
            <a:r>
              <a:rPr lang="en-US" smtClean="0"/>
              <a:t>	.insert("div")            			&lt;-- returns "selection"</a:t>
            </a:r>
          </a:p>
          <a:p>
            <a:r>
              <a:rPr lang="en-US" smtClean="0"/>
              <a:t>	.attr('class','fee')            		&lt;-- returns "selection"</a:t>
            </a:r>
          </a:p>
          <a:p>
            <a:r>
              <a:rPr lang="en-US" smtClean="0"/>
              <a:t>	.text(function(d) { return ""+d; });            &lt;-- returns "selection"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3048000"/>
            <a:ext cx="8077200" cy="297774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304800" y="4423687"/>
            <a:ext cx="815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33400" y="4876800"/>
            <a:ext cx="76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Instantiates the entering element, creating a node in the DOM that can then be modified by subsequent operators.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152400"/>
            <a:ext cx="819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/>
              <a:t>http://</a:t>
            </a:r>
            <a:r>
              <a:rPr lang="en-US" sz="3600" smtClean="0"/>
              <a:t>vis.stanford.edu/papers/d3  </a:t>
            </a:r>
            <a:endParaRPr lang="en-US" sz="36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066800"/>
            <a:ext cx="5395117" cy="56721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34200" y="922351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solidFill>
                  <a:srgbClr val="C00000"/>
                </a:solidFill>
              </a:rPr>
              <a:t>-- 2011 --</a:t>
            </a:r>
            <a:endParaRPr lang="en-US" sz="32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05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types from each call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1905000"/>
            <a:ext cx="7772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d3.select("body")                                  		&lt;-- returns "selection"</a:t>
            </a:r>
          </a:p>
          <a:p>
            <a:r>
              <a:rPr lang="en-US" smtClean="0"/>
              <a:t>	.selectAll("div.fee")             		&lt;-- returns "selection"</a:t>
            </a:r>
          </a:p>
          <a:p>
            <a:r>
              <a:rPr lang="en-US" smtClean="0"/>
              <a:t>	.data([4, 8, 15])             		&lt;-- returns "update selection"</a:t>
            </a:r>
          </a:p>
          <a:p>
            <a:r>
              <a:rPr lang="en-US" smtClean="0"/>
              <a:t>	.enter()            			&lt;-- returns "enter selection"</a:t>
            </a:r>
          </a:p>
          <a:p>
            <a:r>
              <a:rPr lang="en-US" smtClean="0"/>
              <a:t>	.insert("div")            			&lt;-- returns "selection"</a:t>
            </a:r>
          </a:p>
          <a:p>
            <a:r>
              <a:rPr lang="en-US" smtClean="0"/>
              <a:t>	.attr('class','fee')            		&lt;-- returns "selection"</a:t>
            </a:r>
          </a:p>
          <a:p>
            <a:r>
              <a:rPr lang="en-US" smtClean="0"/>
              <a:t>	.text(function(d) { return ""+d; });            &lt;-- returns "selection"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3352800"/>
            <a:ext cx="8077200" cy="297774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304800" y="4423687"/>
            <a:ext cx="815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33400" y="4876800"/>
            <a:ext cx="762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Modifies the DOM element created in the last operation, appending a new attribute, and then passing back a pointer to the selection.  Note the pattern of adding a class to match the original </a:t>
            </a:r>
            <a:r>
              <a:rPr lang="en-US" u="sng" dirty="0" err="1" smtClean="0"/>
              <a:t>selectAll</a:t>
            </a:r>
            <a:r>
              <a:rPr lang="en-US" dirty="0" smtClean="0"/>
              <a:t> call.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05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types from each call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1905000"/>
            <a:ext cx="7772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d3.select("body")                                  		&lt;-- returns "selection"</a:t>
            </a:r>
          </a:p>
          <a:p>
            <a:r>
              <a:rPr lang="en-US" smtClean="0"/>
              <a:t>	.selectAll("div.fee")             		&lt;-- returns "selection"</a:t>
            </a:r>
          </a:p>
          <a:p>
            <a:r>
              <a:rPr lang="en-US" smtClean="0"/>
              <a:t>	.data([4, 8, 15])             		&lt;-- returns "update selection"</a:t>
            </a:r>
          </a:p>
          <a:p>
            <a:r>
              <a:rPr lang="en-US" smtClean="0"/>
              <a:t>	.enter()            			&lt;-- returns "enter selection"</a:t>
            </a:r>
          </a:p>
          <a:p>
            <a:r>
              <a:rPr lang="en-US" smtClean="0"/>
              <a:t>	.insert("div")            			&lt;-- returns "selection"</a:t>
            </a:r>
          </a:p>
          <a:p>
            <a:r>
              <a:rPr lang="en-US" smtClean="0"/>
              <a:t>	.attr('class','fee')            		&lt;-- returns "selection"</a:t>
            </a:r>
          </a:p>
          <a:p>
            <a:r>
              <a:rPr lang="en-US" smtClean="0"/>
              <a:t>	.text(function(d) { return ""+d; });            &lt;-- returns "selection"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3588426"/>
            <a:ext cx="8077200" cy="297774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304800" y="4423687"/>
            <a:ext cx="815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33400" y="4876800"/>
            <a:ext cx="76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eplaced all existing text elements on the current selection, then returns a pointer to that selection.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03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/>
              <a:t>A</a:t>
            </a:r>
            <a:r>
              <a:rPr lang="en-US" sz="4000" smtClean="0"/>
              <a:t> slightly more complicated example</a:t>
            </a:r>
            <a:endParaRPr lang="en-US" sz="4000"/>
          </a:p>
        </p:txBody>
      </p:sp>
      <p:sp>
        <p:nvSpPr>
          <p:cNvPr id="4" name="TextBox 3"/>
          <p:cNvSpPr txBox="1"/>
          <p:nvPr/>
        </p:nvSpPr>
        <p:spPr>
          <a:xfrm>
            <a:off x="1676400" y="1397675"/>
            <a:ext cx="5105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d3.select("body")</a:t>
            </a:r>
          </a:p>
          <a:p>
            <a:r>
              <a:rPr lang="en-US" smtClean="0"/>
              <a:t>	.selectAll("div.fee")</a:t>
            </a:r>
          </a:p>
          <a:p>
            <a:r>
              <a:rPr lang="en-US" smtClean="0"/>
              <a:t>	.data([4, 8, 15])</a:t>
            </a:r>
          </a:p>
          <a:p>
            <a:r>
              <a:rPr lang="en-US" smtClean="0"/>
              <a:t>	.enter()</a:t>
            </a:r>
          </a:p>
          <a:p>
            <a:r>
              <a:rPr lang="en-US" smtClean="0"/>
              <a:t>	.insert("div")</a:t>
            </a:r>
          </a:p>
          <a:p>
            <a:r>
              <a:rPr lang="en-US" smtClean="0"/>
              <a:t>	.attr('class','fee')</a:t>
            </a:r>
          </a:p>
          <a:p>
            <a:r>
              <a:rPr lang="en-US" smtClean="0"/>
              <a:t>	.text(function(d) { return ""+d; });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5333" y="2368034"/>
            <a:ext cx="61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accent1"/>
                </a:solidFill>
              </a:rPr>
              <a:t>D3</a:t>
            </a:r>
            <a:endParaRPr lang="en-US" i="1">
              <a:solidFill>
                <a:schemeClr val="accent1"/>
              </a:solidFill>
            </a:endParaRPr>
          </a:p>
        </p:txBody>
      </p:sp>
      <p:sp>
        <p:nvSpPr>
          <p:cNvPr id="6" name="Left Brace 5"/>
          <p:cNvSpPr/>
          <p:nvPr/>
        </p:nvSpPr>
        <p:spPr>
          <a:xfrm>
            <a:off x="1096067" y="1524000"/>
            <a:ext cx="123134" cy="1905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3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/>
              <a:t>A</a:t>
            </a:r>
            <a:r>
              <a:rPr lang="en-US" sz="4000" smtClean="0"/>
              <a:t> slightly more complicated example</a:t>
            </a:r>
            <a:endParaRPr lang="en-US" sz="4000"/>
          </a:p>
        </p:txBody>
      </p:sp>
      <p:sp>
        <p:nvSpPr>
          <p:cNvPr id="4" name="TextBox 3"/>
          <p:cNvSpPr txBox="1"/>
          <p:nvPr/>
        </p:nvSpPr>
        <p:spPr>
          <a:xfrm>
            <a:off x="1676400" y="1397675"/>
            <a:ext cx="5105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d3.select("body")</a:t>
            </a:r>
          </a:p>
          <a:p>
            <a:r>
              <a:rPr lang="en-US" smtClean="0"/>
              <a:t>	.selectAll("div.fee")</a:t>
            </a:r>
          </a:p>
          <a:p>
            <a:r>
              <a:rPr lang="en-US" smtClean="0"/>
              <a:t>	.data([4, 8, 15])</a:t>
            </a:r>
          </a:p>
          <a:p>
            <a:r>
              <a:rPr lang="en-US" smtClean="0"/>
              <a:t>	.enter()</a:t>
            </a:r>
          </a:p>
          <a:p>
            <a:r>
              <a:rPr lang="en-US" smtClean="0"/>
              <a:t>	.insert("div")</a:t>
            </a:r>
          </a:p>
          <a:p>
            <a:r>
              <a:rPr lang="en-US" smtClean="0"/>
              <a:t>	.attr('class','fee')</a:t>
            </a:r>
          </a:p>
          <a:p>
            <a:r>
              <a:rPr lang="en-US" smtClean="0"/>
              <a:t>	.text(function(d) { return ""+d; });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5333" y="2368034"/>
            <a:ext cx="61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accent1"/>
                </a:solidFill>
              </a:rPr>
              <a:t>D3</a:t>
            </a:r>
            <a:endParaRPr lang="en-US" i="1">
              <a:solidFill>
                <a:schemeClr val="accent1"/>
              </a:solidFill>
            </a:endParaRPr>
          </a:p>
        </p:txBody>
      </p:sp>
      <p:sp>
        <p:nvSpPr>
          <p:cNvPr id="6" name="Left Brace 5"/>
          <p:cNvSpPr/>
          <p:nvPr/>
        </p:nvSpPr>
        <p:spPr>
          <a:xfrm>
            <a:off x="1096067" y="1524000"/>
            <a:ext cx="123134" cy="1905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791200" y="39624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accent1"/>
                </a:solidFill>
              </a:rPr>
              <a:t>result --&gt;</a:t>
            </a:r>
            <a:endParaRPr lang="en-US" i="1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10400" y="3833336"/>
            <a:ext cx="533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4</a:t>
            </a:r>
          </a:p>
          <a:p>
            <a:r>
              <a:rPr lang="en-US" sz="1400" smtClean="0"/>
              <a:t>8</a:t>
            </a:r>
          </a:p>
          <a:p>
            <a:r>
              <a:rPr lang="en-US" sz="1400" smtClean="0"/>
              <a:t>15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79237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/>
              <a:t>A</a:t>
            </a:r>
            <a:r>
              <a:rPr lang="en-US" sz="4000" smtClean="0"/>
              <a:t> slightly more complicated example</a:t>
            </a:r>
            <a:endParaRPr lang="en-US" sz="4000"/>
          </a:p>
        </p:txBody>
      </p:sp>
      <p:sp>
        <p:nvSpPr>
          <p:cNvPr id="4" name="TextBox 3"/>
          <p:cNvSpPr txBox="1"/>
          <p:nvPr/>
        </p:nvSpPr>
        <p:spPr>
          <a:xfrm>
            <a:off x="1676400" y="1397675"/>
            <a:ext cx="5105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d3.select("body")</a:t>
            </a:r>
          </a:p>
          <a:p>
            <a:r>
              <a:rPr lang="en-US" smtClean="0"/>
              <a:t>	.selectAll("div.fee")</a:t>
            </a:r>
          </a:p>
          <a:p>
            <a:r>
              <a:rPr lang="en-US" smtClean="0"/>
              <a:t>	.data([4, 8, 15])</a:t>
            </a:r>
          </a:p>
          <a:p>
            <a:r>
              <a:rPr lang="en-US" smtClean="0"/>
              <a:t>	.enter()</a:t>
            </a:r>
          </a:p>
          <a:p>
            <a:r>
              <a:rPr lang="en-US" smtClean="0"/>
              <a:t>	.insert("div")</a:t>
            </a:r>
          </a:p>
          <a:p>
            <a:r>
              <a:rPr lang="en-US" smtClean="0"/>
              <a:t>	.attr('class','fee')</a:t>
            </a:r>
          </a:p>
          <a:p>
            <a:r>
              <a:rPr lang="en-US" smtClean="0"/>
              <a:t>	.text(function(d) { return ""+d; });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5333" y="2368034"/>
            <a:ext cx="61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accent1"/>
                </a:solidFill>
              </a:rPr>
              <a:t>D3</a:t>
            </a:r>
            <a:endParaRPr lang="en-US" i="1">
              <a:solidFill>
                <a:schemeClr val="accent1"/>
              </a:solidFill>
            </a:endParaRPr>
          </a:p>
        </p:txBody>
      </p:sp>
      <p:sp>
        <p:nvSpPr>
          <p:cNvPr id="6" name="Left Brace 5"/>
          <p:cNvSpPr/>
          <p:nvPr/>
        </p:nvSpPr>
        <p:spPr>
          <a:xfrm>
            <a:off x="1096067" y="1524000"/>
            <a:ext cx="123134" cy="1905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791200" y="39624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accent1"/>
                </a:solidFill>
              </a:rPr>
              <a:t>result --&gt;</a:t>
            </a:r>
            <a:endParaRPr lang="en-US" i="1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10400" y="3833336"/>
            <a:ext cx="533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4</a:t>
            </a:r>
          </a:p>
          <a:p>
            <a:r>
              <a:rPr lang="en-US" sz="1400" smtClean="0"/>
              <a:t>8</a:t>
            </a:r>
          </a:p>
          <a:p>
            <a:r>
              <a:rPr lang="en-US" sz="1400" smtClean="0"/>
              <a:t>15</a:t>
            </a:r>
            <a:endParaRPr lang="en-US" sz="1400"/>
          </a:p>
        </p:txBody>
      </p:sp>
      <p:sp>
        <p:nvSpPr>
          <p:cNvPr id="8" name="TextBox 7"/>
          <p:cNvSpPr txBox="1"/>
          <p:nvPr/>
        </p:nvSpPr>
        <p:spPr>
          <a:xfrm>
            <a:off x="917016" y="4876800"/>
            <a:ext cx="7772400" cy="175432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mtClean="0"/>
              <a:t>&lt;body&gt;</a:t>
            </a:r>
          </a:p>
          <a:p>
            <a:pPr lvl="1"/>
            <a:r>
              <a:rPr lang="en-US" smtClean="0"/>
              <a:t>   &lt;div class="fee"&gt;4&lt;/div&gt;</a:t>
            </a:r>
          </a:p>
          <a:p>
            <a:pPr lvl="1"/>
            <a:r>
              <a:rPr lang="en-US"/>
              <a:t>   &lt;div class="fee</a:t>
            </a:r>
            <a:r>
              <a:rPr lang="en-US" smtClean="0"/>
              <a:t>"&gt;8&lt;/</a:t>
            </a:r>
            <a:r>
              <a:rPr lang="en-US"/>
              <a:t>div&gt;</a:t>
            </a:r>
          </a:p>
          <a:p>
            <a:pPr lvl="1"/>
            <a:r>
              <a:rPr lang="en-US"/>
              <a:t>   &lt;div class="fee</a:t>
            </a:r>
            <a:r>
              <a:rPr lang="en-US" smtClean="0"/>
              <a:t>"&gt;15&lt;/</a:t>
            </a:r>
            <a:r>
              <a:rPr lang="en-US"/>
              <a:t>div</a:t>
            </a:r>
            <a:r>
              <a:rPr lang="en-US" smtClean="0"/>
              <a:t>&gt;</a:t>
            </a:r>
          </a:p>
          <a:p>
            <a:r>
              <a:rPr lang="en-US" smtClean="0"/>
              <a:t>&lt;/body&gt;</a:t>
            </a:r>
            <a:endParaRPr lang="en-US"/>
          </a:p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410200"/>
            <a:ext cx="68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accent1"/>
                </a:solidFill>
              </a:rPr>
              <a:t>html</a:t>
            </a:r>
            <a:endParaRPr lang="en-US" i="1">
              <a:solidFill>
                <a:schemeClr val="accent1"/>
              </a:solidFill>
            </a:endParaRPr>
          </a:p>
        </p:txBody>
      </p:sp>
      <p:sp>
        <p:nvSpPr>
          <p:cNvPr id="10" name="Left Brace 9"/>
          <p:cNvSpPr/>
          <p:nvPr/>
        </p:nvSpPr>
        <p:spPr>
          <a:xfrm>
            <a:off x="683183" y="4876800"/>
            <a:ext cx="157633" cy="14478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81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Motivational graphics</a:t>
            </a:r>
            <a:endParaRPr lang="en-US"/>
          </a:p>
        </p:txBody>
      </p:sp>
      <p:pic>
        <p:nvPicPr>
          <p:cNvPr id="5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200400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200400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00200" y="2514600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Aharoni" panose="02010803020104030203" pitchFamily="2" charset="-79"/>
                <a:cs typeface="Aharoni" panose="02010803020104030203" pitchFamily="2" charset="-79"/>
              </a:rPr>
              <a:t>terrestrial map</a:t>
            </a:r>
            <a:endParaRPr lang="en-US" sz="24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81600" y="2571690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Aharoni" panose="02010803020104030203" pitchFamily="2" charset="-79"/>
                <a:cs typeface="Aharoni" panose="02010803020104030203" pitchFamily="2" charset="-79"/>
              </a:rPr>
              <a:t>celestial map</a:t>
            </a:r>
            <a:endParaRPr lang="en-US" sz="24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0482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4456"/>
            <a:ext cx="8229600" cy="1143000"/>
          </a:xfrm>
        </p:spPr>
        <p:txBody>
          <a:bodyPr/>
          <a:lstStyle/>
          <a:p>
            <a:r>
              <a:rPr lang="en-US"/>
              <a:t>S</a:t>
            </a:r>
            <a:r>
              <a:rPr lang="en-US" smtClean="0"/>
              <a:t>toring data in the DOM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1000" y="1143000"/>
            <a:ext cx="7772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var</a:t>
            </a:r>
            <a:r>
              <a:rPr lang="en-US" sz="2400" dirty="0" smtClean="0"/>
              <a:t> </a:t>
            </a:r>
            <a:r>
              <a:rPr lang="en-US" sz="2400" dirty="0" err="1" smtClean="0"/>
              <a:t>upd</a:t>
            </a:r>
            <a:r>
              <a:rPr lang="en-US" sz="2400" dirty="0" smtClean="0"/>
              <a:t>=d3.select("body")</a:t>
            </a:r>
          </a:p>
          <a:p>
            <a:r>
              <a:rPr lang="en-US" sz="2400" dirty="0" smtClean="0"/>
              <a:t>                    .</a:t>
            </a:r>
            <a:r>
              <a:rPr lang="en-US" sz="2400" dirty="0" err="1" smtClean="0"/>
              <a:t>selectAll</a:t>
            </a:r>
            <a:r>
              <a:rPr lang="en-US" sz="2400" dirty="0" smtClean="0"/>
              <a:t>("circle")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          .data([6,8]);</a:t>
            </a:r>
          </a:p>
          <a:p>
            <a:r>
              <a:rPr lang="en-US" sz="2400" dirty="0" err="1" smtClean="0"/>
              <a:t>upd.attr</a:t>
            </a:r>
            <a:r>
              <a:rPr lang="en-US" sz="2400" dirty="0" smtClean="0"/>
              <a:t>('</a:t>
            </a:r>
            <a:r>
              <a:rPr lang="en-US" sz="2400" dirty="0" err="1" smtClean="0"/>
              <a:t>class',function</a:t>
            </a:r>
            <a:r>
              <a:rPr lang="en-US" sz="2400" dirty="0" smtClean="0"/>
              <a:t>(d){</a:t>
            </a:r>
          </a:p>
          <a:p>
            <a:r>
              <a:rPr lang="en-US" sz="2400" dirty="0" smtClean="0"/>
              <a:t>                               console.log('</a:t>
            </a:r>
            <a:r>
              <a:rPr lang="en-US" sz="2400" dirty="0" err="1" smtClean="0"/>
              <a:t>old'+d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                           });</a:t>
            </a:r>
          </a:p>
          <a:p>
            <a:r>
              <a:rPr lang="en-US" sz="2400" dirty="0" err="1" smtClean="0"/>
              <a:t>upd.enter</a:t>
            </a:r>
            <a:r>
              <a:rPr lang="en-US" sz="2400" dirty="0" smtClean="0"/>
              <a:t>()</a:t>
            </a:r>
          </a:p>
          <a:p>
            <a:r>
              <a:rPr lang="en-US" sz="2400" dirty="0" smtClean="0"/>
              <a:t>      .append("circle")</a:t>
            </a:r>
          </a:p>
          <a:p>
            <a:r>
              <a:rPr lang="en-US" sz="2400" dirty="0" smtClean="0"/>
              <a:t>      .</a:t>
            </a:r>
            <a:r>
              <a:rPr lang="en-US" sz="2400" dirty="0" err="1" smtClean="0"/>
              <a:t>attr</a:t>
            </a:r>
            <a:r>
              <a:rPr lang="en-US" sz="2400" dirty="0" smtClean="0"/>
              <a:t>('</a:t>
            </a:r>
            <a:r>
              <a:rPr lang="en-US" sz="2400" dirty="0" err="1" smtClean="0"/>
              <a:t>class',function</a:t>
            </a:r>
            <a:r>
              <a:rPr lang="en-US" sz="2400" dirty="0" smtClean="0"/>
              <a:t>(d){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                            console.log('</a:t>
            </a:r>
            <a:r>
              <a:rPr lang="en-US" sz="2400" dirty="0" err="1" smtClean="0"/>
              <a:t>new'+d</a:t>
            </a:r>
            <a:r>
              <a:rPr lang="en-US" sz="2400" dirty="0" smtClean="0"/>
              <a:t>)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                 });</a:t>
            </a:r>
          </a:p>
          <a:p>
            <a:r>
              <a:rPr lang="en-US" sz="2400" dirty="0" err="1" smtClean="0"/>
              <a:t>upd.attr</a:t>
            </a:r>
            <a:r>
              <a:rPr lang="en-US" sz="2400" dirty="0" smtClean="0"/>
              <a:t>('</a:t>
            </a:r>
            <a:r>
              <a:rPr lang="en-US" sz="2400" dirty="0" err="1" smtClean="0"/>
              <a:t>class',function</a:t>
            </a:r>
            <a:r>
              <a:rPr lang="en-US" sz="2400" dirty="0" smtClean="0"/>
              <a:t>(d){</a:t>
            </a:r>
          </a:p>
          <a:p>
            <a:r>
              <a:rPr lang="en-US" sz="2400" dirty="0" smtClean="0"/>
              <a:t>                                       console.log('old and </a:t>
            </a:r>
            <a:r>
              <a:rPr lang="en-US" sz="2400" dirty="0" err="1" smtClean="0"/>
              <a:t>new'+d</a:t>
            </a:r>
            <a:r>
              <a:rPr lang="en-US" sz="2400" dirty="0" smtClean="0"/>
              <a:t>);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                   })</a:t>
            </a:r>
          </a:p>
          <a:p>
            <a:r>
              <a:rPr lang="en-US" sz="2400" dirty="0" err="1" smtClean="0"/>
              <a:t>upd.exit</a:t>
            </a:r>
            <a:r>
              <a:rPr lang="en-US" sz="2400" dirty="0" smtClean="0"/>
              <a:t>().remove()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691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838200"/>
            <a:ext cx="81534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var tools= (function(){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var holder,  </a:t>
            </a:r>
            <a:r>
              <a:rPr lang="en-US" sz="11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// private variable</a:t>
            </a:r>
          </a:p>
          <a:p>
            <a:endParaRPr lang="en-US" sz="11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updSel=function(data){   </a:t>
            </a:r>
            <a:r>
              <a:rPr lang="en-US" sz="11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// generate an 'update' selector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holder=d3.select("body").selectAll("circle").data(data);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console.log('stored array -&gt; '+data);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updOverlap=function(){    </a:t>
            </a:r>
            <a:r>
              <a:rPr lang="en-US" sz="11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// examine data we stored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var overlap=[];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holder.attr('class',function(d){overlap.push(d)});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console.log('overlap -&gt; '+overlap);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updNew=function(){  </a:t>
            </a:r>
            <a:r>
              <a:rPr lang="en-US" sz="11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// generate 'enter' selector, use it to append to DOM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var newstf=[];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holder.enter().append("circle").attr('class',function(d){newstf.push(d)});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console.log('newstf -&gt; '+newstf);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updEverything=function(){  </a:t>
            </a:r>
            <a:r>
              <a:rPr lang="en-US" sz="11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// data resulting after using the 'enter' selector</a:t>
            </a:r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var everything=[];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holder.attr('class',function(d){everything.push(d)})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console.log('everything -&gt; '+everything);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updExit=function(){   </a:t>
            </a:r>
            <a:r>
              <a:rPr lang="en-US" sz="11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// generate 'exit' selector</a:t>
            </a:r>
            <a:endParaRPr lang="en-US" sz="11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holder.exit().remove()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};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return {  </a:t>
            </a:r>
            <a:r>
              <a:rPr lang="en-US" sz="11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// make methods publicly available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updSel:updSel,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updOverlap:updOverlap,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updNew:updNew,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updEverything:updEverything,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updExit:updExit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})();</a:t>
            </a:r>
            <a:endParaRPr lang="en-US" sz="11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19100" y="152400"/>
            <a:ext cx="8077200" cy="411162"/>
          </a:xfrm>
        </p:spPr>
        <p:txBody>
          <a:bodyPr>
            <a:normAutofit fontScale="90000"/>
          </a:bodyPr>
          <a:lstStyle/>
          <a:p>
            <a:r>
              <a:rPr lang="en-US" sz="2400" smtClean="0"/>
              <a:t>JS to explore enter, update, exit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80035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850" y="152400"/>
            <a:ext cx="8229600" cy="6096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/>
              <a:t>D3 patterns– method chaining (1/2)</a:t>
            </a:r>
            <a:endParaRPr lang="en-US" b="1">
              <a:latin typeface="Lucida Console" panose="020B0609040504020204" pitchFamily="49" charset="0"/>
            </a:endParaRPr>
          </a:p>
        </p:txBody>
      </p:sp>
      <p:sp>
        <p:nvSpPr>
          <p:cNvPr id="55299" name="TextBox 4"/>
          <p:cNvSpPr txBox="1">
            <a:spLocks noChangeArrowheads="1"/>
          </p:cNvSpPr>
          <p:nvPr/>
        </p:nvSpPr>
        <p:spPr bwMode="auto">
          <a:xfrm>
            <a:off x="228600" y="2398713"/>
            <a:ext cx="8763000" cy="255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latin typeface="Lucida Console" pitchFamily="49" charset="0"/>
              </a:rPr>
              <a:t>svg.selectAll(‘circle’)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latin typeface="Lucida Console" pitchFamily="49" charset="0"/>
              </a:rPr>
              <a:t>   .attr(‘cx’, 50)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latin typeface="Lucida Console" pitchFamily="49" charset="0"/>
              </a:rPr>
              <a:t>   .attr(‘cy’, 100)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latin typeface="Lucida Console" pitchFamily="49" charset="0"/>
              </a:rPr>
              <a:t>   .attr(‘r’, 3.5);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>
              <a:latin typeface="Lucida Console" pitchFamily="49" charset="0"/>
            </a:endParaRPr>
          </a:p>
        </p:txBody>
      </p:sp>
      <p:sp>
        <p:nvSpPr>
          <p:cNvPr id="55300" name="TextBox 6"/>
          <p:cNvSpPr txBox="1">
            <a:spLocks noChangeArrowheads="1"/>
          </p:cNvSpPr>
          <p:nvPr/>
        </p:nvSpPr>
        <p:spPr bwMode="auto">
          <a:xfrm>
            <a:off x="0" y="827088"/>
            <a:ext cx="91440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A commonly used pattern in D3 involves returning a consistent object with each call so that methods can be chained</a:t>
            </a:r>
          </a:p>
        </p:txBody>
      </p:sp>
      <p:sp>
        <p:nvSpPr>
          <p:cNvPr id="55301" name="TextBox 5"/>
          <p:cNvSpPr txBox="1">
            <a:spLocks noChangeArrowheads="1"/>
          </p:cNvSpPr>
          <p:nvPr/>
        </p:nvSpPr>
        <p:spPr bwMode="auto">
          <a:xfrm>
            <a:off x="76200" y="4959350"/>
            <a:ext cx="67818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A JavaScript pattern makes this construction easy to implement…</a:t>
            </a:r>
          </a:p>
        </p:txBody>
      </p:sp>
      <p:pic>
        <p:nvPicPr>
          <p:cNvPr id="5530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100" y="4067175"/>
            <a:ext cx="1993900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76200" y="2209800"/>
            <a:ext cx="8991600" cy="24384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09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850" y="152400"/>
            <a:ext cx="8229600" cy="6096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/>
              <a:t>D3 patterns– method chaining (2/2)</a:t>
            </a:r>
            <a:endParaRPr lang="en-US" b="1">
              <a:latin typeface="Lucida Console" panose="020B0609040504020204" pitchFamily="49" charset="0"/>
            </a:endParaRPr>
          </a:p>
        </p:txBody>
      </p:sp>
      <p:pic>
        <p:nvPicPr>
          <p:cNvPr id="56323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91000"/>
            <a:ext cx="19050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4" name="TextBox 4"/>
          <p:cNvSpPr txBox="1">
            <a:spLocks noChangeArrowheads="1"/>
          </p:cNvSpPr>
          <p:nvPr/>
        </p:nvSpPr>
        <p:spPr bwMode="auto">
          <a:xfrm>
            <a:off x="76200" y="1716088"/>
            <a:ext cx="9064625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instance.width = function (x)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  if (!arguments.length) return width;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  width = x;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  return instance;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};</a:t>
            </a:r>
          </a:p>
        </p:txBody>
      </p:sp>
      <p:sp>
        <p:nvSpPr>
          <p:cNvPr id="56325" name="TextBox 6"/>
          <p:cNvSpPr txBox="1">
            <a:spLocks noChangeArrowheads="1"/>
          </p:cNvSpPr>
          <p:nvPr/>
        </p:nvSpPr>
        <p:spPr bwMode="auto">
          <a:xfrm>
            <a:off x="457200" y="833438"/>
            <a:ext cx="80629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JavaScript implementation: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" y="1600200"/>
            <a:ext cx="8991600" cy="24384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6327" name="Rectangle 2"/>
          <p:cNvSpPr>
            <a:spLocks noChangeArrowheads="1"/>
          </p:cNvSpPr>
          <p:nvPr/>
        </p:nvSpPr>
        <p:spPr bwMode="auto">
          <a:xfrm>
            <a:off x="2133600" y="4419600"/>
            <a:ext cx="7007225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/>
              <a:t>Note also that this pattern combines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/>
              <a:t>getters and setters into a single function</a:t>
            </a:r>
          </a:p>
        </p:txBody>
      </p:sp>
    </p:spTree>
    <p:extLst>
      <p:ext uri="{BB962C8B-B14F-4D97-AF65-F5344CB8AC3E}">
        <p14:creationId xmlns:p14="http://schemas.microsoft.com/office/powerpoint/2010/main" val="359583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64" y="1219200"/>
            <a:ext cx="8571097" cy="5257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57400" y="152400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/>
              <a:t>http://d3js.org/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86600" y="629963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solidFill>
                  <a:srgbClr val="C00000"/>
                </a:solidFill>
              </a:rPr>
              <a:t>-- 2015 --</a:t>
            </a:r>
            <a:endParaRPr lang="en-US" sz="32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20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850" y="152400"/>
            <a:ext cx="8229600" cy="6096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D3 patterns- charts as closures</a:t>
            </a:r>
            <a:endParaRPr lang="en-US" b="1" dirty="0">
              <a:latin typeface="Lucida Console" panose="020B0609040504020204" pitchFamily="49" charset="0"/>
            </a:endParaRPr>
          </a:p>
        </p:txBody>
      </p:sp>
      <p:sp>
        <p:nvSpPr>
          <p:cNvPr id="57347" name="TextBox 4"/>
          <p:cNvSpPr txBox="1">
            <a:spLocks noChangeArrowheads="1"/>
          </p:cNvSpPr>
          <p:nvPr/>
        </p:nvSpPr>
        <p:spPr bwMode="auto">
          <a:xfrm>
            <a:off x="152400" y="1595438"/>
            <a:ext cx="8915400" cy="526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function myChart(){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function instance ()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 // chart generation code goes here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instance.width = function (x) {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     if (!arguments.length) return whiskers;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     whiskers = x;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     return instance;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};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return instance;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}</a:t>
            </a:r>
          </a:p>
        </p:txBody>
      </p:sp>
      <p:sp>
        <p:nvSpPr>
          <p:cNvPr id="57348" name="TextBox 6"/>
          <p:cNvSpPr txBox="1">
            <a:spLocks noChangeArrowheads="1"/>
          </p:cNvSpPr>
          <p:nvPr/>
        </p:nvSpPr>
        <p:spPr bwMode="auto">
          <a:xfrm>
            <a:off x="0" y="846138"/>
            <a:ext cx="89916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Combine the method chaining slides into one example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" y="1447800"/>
            <a:ext cx="8991600" cy="54102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19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smtClean="0"/>
              <a:t> The elements most D3 graphics need: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0" y="17526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/>
              <a:t>Scales:</a:t>
            </a:r>
            <a:r>
              <a:rPr lang="en-US" sz="2400" smtClean="0"/>
              <a:t>  d3.scale()  </a:t>
            </a:r>
          </a:p>
          <a:p>
            <a:r>
              <a:rPr lang="en-US" sz="2400" smtClean="0"/>
              <a:t>https</a:t>
            </a:r>
            <a:r>
              <a:rPr lang="en-US" sz="2400"/>
              <a:t>://</a:t>
            </a:r>
            <a:r>
              <a:rPr lang="en-US" sz="2400" smtClean="0"/>
              <a:t>github.com/mbostock/d3/wiki/API-Reference#d3scale-scales</a:t>
            </a:r>
          </a:p>
          <a:p>
            <a:endParaRPr lang="en-US" sz="2400" smtClean="0"/>
          </a:p>
          <a:p>
            <a:r>
              <a:rPr lang="en-US" sz="2400" b="1" smtClean="0"/>
              <a:t>Axes</a:t>
            </a:r>
            <a:r>
              <a:rPr lang="en-US" sz="2400"/>
              <a:t>: d3.svg.axis() </a:t>
            </a:r>
            <a:endParaRPr lang="en-US" sz="2400" smtClean="0"/>
          </a:p>
          <a:p>
            <a:r>
              <a:rPr lang="en-US" sz="2400" smtClean="0"/>
              <a:t>https</a:t>
            </a:r>
            <a:r>
              <a:rPr lang="en-US" sz="2400"/>
              <a:t>://</a:t>
            </a:r>
            <a:r>
              <a:rPr lang="en-US" sz="2400" smtClean="0"/>
              <a:t>github.com/mbostock/d3/wiki/SVG-Axes</a:t>
            </a:r>
          </a:p>
          <a:p>
            <a:endParaRPr lang="en-US" sz="2400" smtClean="0"/>
          </a:p>
          <a:p>
            <a:r>
              <a:rPr lang="en-US" sz="2400" b="1"/>
              <a:t>Data</a:t>
            </a:r>
            <a:r>
              <a:rPr lang="en-US" sz="2400"/>
              <a:t>: d3.csv() </a:t>
            </a:r>
            <a:endParaRPr lang="en-US" sz="2400" smtClean="0"/>
          </a:p>
          <a:p>
            <a:r>
              <a:rPr lang="en-US" sz="2400" smtClean="0"/>
              <a:t>https</a:t>
            </a:r>
            <a:r>
              <a:rPr lang="en-US" sz="2400"/>
              <a:t>://</a:t>
            </a:r>
            <a:r>
              <a:rPr lang="en-US" sz="2400" smtClean="0"/>
              <a:t>github.com/mbostock/d3/wiki/CSV</a:t>
            </a:r>
          </a:p>
          <a:p>
            <a:endParaRPr lang="en-US" sz="2400" smtClean="0"/>
          </a:p>
          <a:p>
            <a:r>
              <a:rPr lang="en-US" sz="2400" smtClean="0"/>
              <a:t>and of course </a:t>
            </a:r>
            <a:r>
              <a:rPr lang="en-US" sz="2400" b="1" smtClean="0"/>
              <a:t>Enter/Update/Exit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22348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Real-world graphics</a:t>
            </a:r>
            <a:endParaRPr lang="en-US"/>
          </a:p>
        </p:txBody>
      </p:sp>
      <p:pic>
        <p:nvPicPr>
          <p:cNvPr id="5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200400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24200" y="25908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Aharoni" panose="02010803020104030203" pitchFamily="2" charset="-79"/>
                <a:cs typeface="Aharoni" panose="02010803020104030203" pitchFamily="2" charset="-79"/>
              </a:rPr>
              <a:t>Manhattan plot</a:t>
            </a:r>
            <a:endParaRPr lang="en-US" sz="24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0433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533400" y="25908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5400" smtClean="0"/>
              <a:t> Core JavaScript concepts</a:t>
            </a:r>
          </a:p>
        </p:txBody>
      </p:sp>
      <p:pic>
        <p:nvPicPr>
          <p:cNvPr id="1126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029200"/>
            <a:ext cx="2895600" cy="144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021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5400" smtClean="0"/>
              <a:t>Javascript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Arial" charset="0"/>
              <a:buNone/>
            </a:pPr>
            <a:r>
              <a:rPr lang="en-US" altLang="en-US" sz="3600" smtClean="0"/>
              <a:t>Javascript is dynamic, (executing many behaviors at runtime) prototype-based (as opposed to class inheritance) scripting language with first-class functions (functions  have properties and methods, can be nested, and support lexical closures).  Early versions of the JavaScript have been available since 1996.</a:t>
            </a:r>
          </a:p>
        </p:txBody>
      </p:sp>
    </p:spTree>
    <p:extLst>
      <p:ext uri="{BB962C8B-B14F-4D97-AF65-F5344CB8AC3E}">
        <p14:creationId xmlns:p14="http://schemas.microsoft.com/office/powerpoint/2010/main" val="267837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065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5400" smtClean="0"/>
              <a:t>Encapsulation: remember that Javascript is NOT block scoped</a:t>
            </a:r>
          </a:p>
        </p:txBody>
      </p:sp>
      <p:sp>
        <p:nvSpPr>
          <p:cNvPr id="21507" name="TextBox 4"/>
          <p:cNvSpPr txBox="1">
            <a:spLocks noChangeArrowheads="1"/>
          </p:cNvSpPr>
          <p:nvPr/>
        </p:nvSpPr>
        <p:spPr bwMode="auto">
          <a:xfrm>
            <a:off x="201613" y="2209800"/>
            <a:ext cx="7543800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x;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==&gt; undefined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var x = 1;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2800">
                <a:latin typeface="Lucida Console" pitchFamily="49" charset="0"/>
              </a:rPr>
              <a:t>x;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2800">
                <a:latin typeface="Lucida Console" pitchFamily="49" charset="0"/>
              </a:rPr>
              <a:t> ==&gt;  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5263" y="2286000"/>
            <a:ext cx="6967537" cy="8382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92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065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5400" smtClean="0"/>
              <a:t>Encapsulation: remember that Javascript is NOT block scoped</a:t>
            </a:r>
          </a:p>
        </p:txBody>
      </p:sp>
      <p:sp>
        <p:nvSpPr>
          <p:cNvPr id="22531" name="TextBox 4"/>
          <p:cNvSpPr txBox="1">
            <a:spLocks noChangeArrowheads="1"/>
          </p:cNvSpPr>
          <p:nvPr/>
        </p:nvSpPr>
        <p:spPr bwMode="auto">
          <a:xfrm>
            <a:off x="201613" y="2209800"/>
            <a:ext cx="7543800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x;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==&gt; undefined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var x = 1;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2800">
                <a:latin typeface="Lucida Console" pitchFamily="49" charset="0"/>
              </a:rPr>
              <a:t>x;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2800">
                <a:latin typeface="Lucida Console" pitchFamily="49" charset="0"/>
              </a:rPr>
              <a:t> ==&gt;  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7963" y="3048000"/>
            <a:ext cx="6967537" cy="1524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2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065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5400" smtClean="0"/>
              <a:t>Encapsulation: remember that Javascript is NOT block scoped</a:t>
            </a:r>
          </a:p>
        </p:txBody>
      </p:sp>
      <p:sp>
        <p:nvSpPr>
          <p:cNvPr id="23555" name="TextBox 4"/>
          <p:cNvSpPr txBox="1">
            <a:spLocks noChangeArrowheads="1"/>
          </p:cNvSpPr>
          <p:nvPr/>
        </p:nvSpPr>
        <p:spPr bwMode="auto">
          <a:xfrm>
            <a:off x="201613" y="2209800"/>
            <a:ext cx="7543800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x;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==&gt; undefined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var x = 1;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2800">
                <a:latin typeface="Lucida Console" pitchFamily="49" charset="0"/>
              </a:rPr>
              <a:t>x;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2800">
                <a:latin typeface="Lucida Console" pitchFamily="49" charset="0"/>
              </a:rPr>
              <a:t> ==&gt;  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5263" y="4876800"/>
            <a:ext cx="6967537" cy="8382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16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065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5400" smtClean="0"/>
              <a:t>Encapsulation: keep your namespaces clean</a:t>
            </a:r>
          </a:p>
        </p:txBody>
      </p:sp>
      <p:sp>
        <p:nvSpPr>
          <p:cNvPr id="24579" name="TextBox 4"/>
          <p:cNvSpPr txBox="1">
            <a:spLocks noChangeArrowheads="1"/>
          </p:cNvSpPr>
          <p:nvPr/>
        </p:nvSpPr>
        <p:spPr bwMode="auto">
          <a:xfrm>
            <a:off x="201613" y="2209800"/>
            <a:ext cx="75438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cbbo = {};  // not safe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cbbo.myVar = 123;</a:t>
            </a:r>
          </a:p>
        </p:txBody>
      </p:sp>
      <p:sp>
        <p:nvSpPr>
          <p:cNvPr id="24580" name="TextBox 4"/>
          <p:cNvSpPr txBox="1">
            <a:spLocks noChangeArrowheads="1"/>
          </p:cNvSpPr>
          <p:nvPr/>
        </p:nvSpPr>
        <p:spPr bwMode="auto">
          <a:xfrm>
            <a:off x="201613" y="3733800"/>
            <a:ext cx="86868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if ( typeof cbbo === "undefined") {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cbbo = {};       // not succinct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</a:t>
            </a:r>
          </a:p>
        </p:txBody>
      </p:sp>
      <p:sp>
        <p:nvSpPr>
          <p:cNvPr id="24581" name="TextBox 4"/>
          <p:cNvSpPr txBox="1">
            <a:spLocks noChangeArrowheads="1"/>
          </p:cNvSpPr>
          <p:nvPr/>
        </p:nvSpPr>
        <p:spPr bwMode="auto">
          <a:xfrm>
            <a:off x="304800" y="5715000"/>
            <a:ext cx="8382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cbbo = cbbo || {};   // Nice!</a:t>
            </a:r>
          </a:p>
        </p:txBody>
      </p:sp>
      <p:sp>
        <p:nvSpPr>
          <p:cNvPr id="8" name="Rectangle 7"/>
          <p:cNvSpPr/>
          <p:nvPr/>
        </p:nvSpPr>
        <p:spPr>
          <a:xfrm>
            <a:off x="152400" y="2057400"/>
            <a:ext cx="8077200" cy="13843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6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065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5400" smtClean="0"/>
              <a:t>Encapsulation: keep your namespaces clean</a:t>
            </a:r>
          </a:p>
        </p:txBody>
      </p:sp>
      <p:sp>
        <p:nvSpPr>
          <p:cNvPr id="25603" name="TextBox 4"/>
          <p:cNvSpPr txBox="1">
            <a:spLocks noChangeArrowheads="1"/>
          </p:cNvSpPr>
          <p:nvPr/>
        </p:nvSpPr>
        <p:spPr bwMode="auto">
          <a:xfrm>
            <a:off x="201613" y="2209800"/>
            <a:ext cx="75438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cbbo = {};  // not safe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cbbo.myVar = 123;</a:t>
            </a:r>
          </a:p>
        </p:txBody>
      </p:sp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201613" y="3733800"/>
            <a:ext cx="86868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if ( typeof cbbo === "undefined") {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cbbo = {};       // not succinct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</a:t>
            </a:r>
          </a:p>
        </p:txBody>
      </p:sp>
      <p:sp>
        <p:nvSpPr>
          <p:cNvPr id="25605" name="TextBox 4"/>
          <p:cNvSpPr txBox="1">
            <a:spLocks noChangeArrowheads="1"/>
          </p:cNvSpPr>
          <p:nvPr/>
        </p:nvSpPr>
        <p:spPr bwMode="auto">
          <a:xfrm>
            <a:off x="304800" y="5715000"/>
            <a:ext cx="8382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cbbo = cbbo || {};   // Nice!</a:t>
            </a:r>
          </a:p>
        </p:txBody>
      </p:sp>
      <p:sp>
        <p:nvSpPr>
          <p:cNvPr id="8" name="Rectangle 7"/>
          <p:cNvSpPr/>
          <p:nvPr/>
        </p:nvSpPr>
        <p:spPr>
          <a:xfrm>
            <a:off x="152400" y="3733800"/>
            <a:ext cx="8077200" cy="13843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74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148148"/>
            <a:ext cx="81952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/>
              <a:t>Frostbitten fingers, and</a:t>
            </a:r>
          </a:p>
          <a:p>
            <a:r>
              <a:rPr lang="en-US" sz="4000"/>
              <a:t>t</a:t>
            </a:r>
            <a:r>
              <a:rPr lang="en-US" sz="4000" smtClean="0"/>
              <a:t>he right tool for the right job.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9" y="2743200"/>
            <a:ext cx="4959385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6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065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5400" smtClean="0"/>
              <a:t>Encapsulation: keep your namespaces clean</a:t>
            </a:r>
          </a:p>
        </p:txBody>
      </p:sp>
      <p:sp>
        <p:nvSpPr>
          <p:cNvPr id="26627" name="TextBox 4"/>
          <p:cNvSpPr txBox="1">
            <a:spLocks noChangeArrowheads="1"/>
          </p:cNvSpPr>
          <p:nvPr/>
        </p:nvSpPr>
        <p:spPr bwMode="auto">
          <a:xfrm>
            <a:off x="201613" y="2209800"/>
            <a:ext cx="75438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cbbo = {};  // not safe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cbbo.myVar = 123;</a:t>
            </a:r>
          </a:p>
        </p:txBody>
      </p:sp>
      <p:sp>
        <p:nvSpPr>
          <p:cNvPr id="26628" name="TextBox 4"/>
          <p:cNvSpPr txBox="1">
            <a:spLocks noChangeArrowheads="1"/>
          </p:cNvSpPr>
          <p:nvPr/>
        </p:nvSpPr>
        <p:spPr bwMode="auto">
          <a:xfrm>
            <a:off x="201613" y="3733800"/>
            <a:ext cx="86868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if ( typeof cbbo === "undefined") {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cbbo = {};       // not succinct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</a:t>
            </a:r>
          </a:p>
        </p:txBody>
      </p:sp>
      <p:sp>
        <p:nvSpPr>
          <p:cNvPr id="26629" name="TextBox 4"/>
          <p:cNvSpPr txBox="1">
            <a:spLocks noChangeArrowheads="1"/>
          </p:cNvSpPr>
          <p:nvPr/>
        </p:nvSpPr>
        <p:spPr bwMode="auto">
          <a:xfrm>
            <a:off x="304800" y="5715000"/>
            <a:ext cx="8382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cbbo = cbbo || {};   // Nice!</a:t>
            </a:r>
          </a:p>
        </p:txBody>
      </p:sp>
      <p:sp>
        <p:nvSpPr>
          <p:cNvPr id="8" name="Rectangle 7"/>
          <p:cNvSpPr/>
          <p:nvPr/>
        </p:nvSpPr>
        <p:spPr>
          <a:xfrm>
            <a:off x="152400" y="5245100"/>
            <a:ext cx="8077200" cy="13843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81000" y="2438400"/>
            <a:ext cx="8077200" cy="9906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0656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E</a:t>
            </a:r>
            <a:r>
              <a:rPr lang="en-US" dirty="0" smtClean="0"/>
              <a:t>ncapsulation:</a:t>
            </a:r>
            <a:br>
              <a:rPr lang="en-US" dirty="0" smtClean="0"/>
            </a:br>
            <a:r>
              <a:rPr lang="en-US" dirty="0" smtClean="0"/>
              <a:t> immediately invoked function declarations are your friend</a:t>
            </a:r>
            <a:endParaRPr lang="en-US" dirty="0"/>
          </a:p>
        </p:txBody>
      </p:sp>
      <p:sp>
        <p:nvSpPr>
          <p:cNvPr id="27652" name="TextBox 4"/>
          <p:cNvSpPr txBox="1">
            <a:spLocks noChangeArrowheads="1"/>
          </p:cNvSpPr>
          <p:nvPr/>
        </p:nvSpPr>
        <p:spPr bwMode="auto">
          <a:xfrm>
            <a:off x="528638" y="2667000"/>
            <a:ext cx="7543800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>
                <a:latin typeface="Lucida Console" pitchFamily="49" charset="0"/>
              </a:rPr>
              <a:t>console.log('x1='+</a:t>
            </a:r>
            <a:r>
              <a:rPr lang="en-US" altLang="en-US" sz="2800" dirty="0" err="1">
                <a:latin typeface="Lucida Console" pitchFamily="49" charset="0"/>
              </a:rPr>
              <a:t>typeof</a:t>
            </a:r>
            <a:r>
              <a:rPr lang="en-US" altLang="en-US" sz="2800" dirty="0">
                <a:latin typeface="Lucida Console" pitchFamily="49" charset="0"/>
              </a:rPr>
              <a:t> x);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 dirty="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>
                <a:latin typeface="Lucida Console" pitchFamily="49" charset="0"/>
              </a:rPr>
              <a:t>(function(){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>
                <a:latin typeface="Lucida Console" pitchFamily="49" charset="0"/>
              </a:rPr>
              <a:t>   </a:t>
            </a:r>
            <a:r>
              <a:rPr lang="en-US" altLang="en-US" sz="2800" dirty="0" err="1">
                <a:latin typeface="Lucida Console" pitchFamily="49" charset="0"/>
              </a:rPr>
              <a:t>var</a:t>
            </a:r>
            <a:r>
              <a:rPr lang="en-US" altLang="en-US" sz="2800" dirty="0">
                <a:latin typeface="Lucida Console" pitchFamily="49" charset="0"/>
              </a:rPr>
              <a:t> x=47;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2800" dirty="0">
                <a:latin typeface="Lucida Console" pitchFamily="49" charset="0"/>
              </a:rPr>
              <a:t>   console.log('y1='+</a:t>
            </a:r>
            <a:r>
              <a:rPr lang="en-US" altLang="en-US" sz="2800" dirty="0" err="1">
                <a:latin typeface="Lucida Console" pitchFamily="49" charset="0"/>
              </a:rPr>
              <a:t>typeof</a:t>
            </a:r>
            <a:r>
              <a:rPr lang="en-US" altLang="en-US" sz="2800" dirty="0">
                <a:latin typeface="Lucida Console" pitchFamily="49" charset="0"/>
              </a:rPr>
              <a:t> x);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>
                <a:latin typeface="Lucida Console" pitchFamily="49" charset="0"/>
              </a:rPr>
              <a:t>})();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 dirty="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>
                <a:latin typeface="Lucida Console" pitchFamily="49" charset="0"/>
              </a:rPr>
              <a:t>console.log('x2='+</a:t>
            </a:r>
            <a:r>
              <a:rPr lang="en-US" altLang="en-US" sz="2800" dirty="0" err="1">
                <a:latin typeface="Lucida Console" pitchFamily="49" charset="0"/>
              </a:rPr>
              <a:t>typeof</a:t>
            </a:r>
            <a:r>
              <a:rPr lang="en-US" altLang="en-US" sz="2800" dirty="0">
                <a:latin typeface="Lucida Console" pitchFamily="49" charset="0"/>
              </a:rPr>
              <a:t> x);</a:t>
            </a:r>
          </a:p>
        </p:txBody>
      </p:sp>
    </p:spTree>
    <p:extLst>
      <p:ext uri="{BB962C8B-B14F-4D97-AF65-F5344CB8AC3E}">
        <p14:creationId xmlns:p14="http://schemas.microsoft.com/office/powerpoint/2010/main" val="4547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81000" y="3352800"/>
            <a:ext cx="8077200" cy="21336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0656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E</a:t>
            </a:r>
            <a:r>
              <a:rPr lang="en-US" dirty="0" smtClean="0"/>
              <a:t>ncapsulation:</a:t>
            </a:r>
            <a:br>
              <a:rPr lang="en-US" dirty="0" smtClean="0"/>
            </a:br>
            <a:r>
              <a:rPr lang="en-US" dirty="0" smtClean="0"/>
              <a:t> immediately invoked function declarations are your friend</a:t>
            </a:r>
            <a:endParaRPr lang="en-US" dirty="0"/>
          </a:p>
        </p:txBody>
      </p:sp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528638" y="2667000"/>
            <a:ext cx="7543800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>
                <a:latin typeface="Lucida Console" pitchFamily="49" charset="0"/>
              </a:rPr>
              <a:t>console.log('x1='+</a:t>
            </a:r>
            <a:r>
              <a:rPr lang="en-US" altLang="en-US" sz="2800" dirty="0" err="1">
                <a:latin typeface="Lucida Console" pitchFamily="49" charset="0"/>
              </a:rPr>
              <a:t>typeof</a:t>
            </a:r>
            <a:r>
              <a:rPr lang="en-US" altLang="en-US" sz="2800" dirty="0">
                <a:latin typeface="Lucida Console" pitchFamily="49" charset="0"/>
              </a:rPr>
              <a:t> x);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 dirty="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>
                <a:latin typeface="Lucida Console" pitchFamily="49" charset="0"/>
              </a:rPr>
              <a:t>(function(){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>
                <a:latin typeface="Lucida Console" pitchFamily="49" charset="0"/>
              </a:rPr>
              <a:t>   </a:t>
            </a:r>
            <a:r>
              <a:rPr lang="en-US" altLang="en-US" sz="2800" dirty="0" err="1">
                <a:latin typeface="Lucida Console" pitchFamily="49" charset="0"/>
              </a:rPr>
              <a:t>var</a:t>
            </a:r>
            <a:r>
              <a:rPr lang="en-US" altLang="en-US" sz="2800" dirty="0">
                <a:latin typeface="Lucida Console" pitchFamily="49" charset="0"/>
              </a:rPr>
              <a:t> x=47;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2800" dirty="0">
                <a:latin typeface="Lucida Console" pitchFamily="49" charset="0"/>
              </a:rPr>
              <a:t>   console.log('y1='+</a:t>
            </a:r>
            <a:r>
              <a:rPr lang="en-US" altLang="en-US" sz="2800" dirty="0" err="1">
                <a:latin typeface="Lucida Console" pitchFamily="49" charset="0"/>
              </a:rPr>
              <a:t>typeof</a:t>
            </a:r>
            <a:r>
              <a:rPr lang="en-US" altLang="en-US" sz="2800" dirty="0">
                <a:latin typeface="Lucida Console" pitchFamily="49" charset="0"/>
              </a:rPr>
              <a:t> x);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>
                <a:latin typeface="Lucida Console" pitchFamily="49" charset="0"/>
              </a:rPr>
              <a:t>})();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 dirty="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>
                <a:latin typeface="Lucida Console" pitchFamily="49" charset="0"/>
              </a:rPr>
              <a:t>console.log('x2='+</a:t>
            </a:r>
            <a:r>
              <a:rPr lang="en-US" altLang="en-US" sz="2800" dirty="0" err="1">
                <a:latin typeface="Lucida Console" pitchFamily="49" charset="0"/>
              </a:rPr>
              <a:t>typeof</a:t>
            </a:r>
            <a:r>
              <a:rPr lang="en-US" altLang="en-US" sz="2800" dirty="0">
                <a:latin typeface="Lucida Console" pitchFamily="49" charset="0"/>
              </a:rPr>
              <a:t> x);</a:t>
            </a:r>
          </a:p>
        </p:txBody>
      </p:sp>
    </p:spTree>
    <p:extLst>
      <p:ext uri="{BB962C8B-B14F-4D97-AF65-F5344CB8AC3E}">
        <p14:creationId xmlns:p14="http://schemas.microsoft.com/office/powerpoint/2010/main" val="145571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81000" y="5410200"/>
            <a:ext cx="8077200" cy="10668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0656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E</a:t>
            </a:r>
            <a:r>
              <a:rPr lang="en-US" dirty="0" smtClean="0"/>
              <a:t>ncapsulation:</a:t>
            </a:r>
            <a:br>
              <a:rPr lang="en-US" dirty="0" smtClean="0"/>
            </a:br>
            <a:r>
              <a:rPr lang="en-US" dirty="0" smtClean="0"/>
              <a:t> immediately invoked function declarations are your friend</a:t>
            </a:r>
            <a:endParaRPr lang="en-US" dirty="0"/>
          </a:p>
        </p:txBody>
      </p:sp>
      <p:sp>
        <p:nvSpPr>
          <p:cNvPr id="29700" name="TextBox 4"/>
          <p:cNvSpPr txBox="1">
            <a:spLocks noChangeArrowheads="1"/>
          </p:cNvSpPr>
          <p:nvPr/>
        </p:nvSpPr>
        <p:spPr bwMode="auto">
          <a:xfrm>
            <a:off x="528638" y="2667000"/>
            <a:ext cx="7543800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console.log('x1='+typeof x);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(function(){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var x=47;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2800">
                <a:latin typeface="Lucida Console" pitchFamily="49" charset="0"/>
              </a:rPr>
              <a:t>   console.log('y1='+typeof x);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})();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console.log('x2='+typeof x);</a:t>
            </a:r>
          </a:p>
        </p:txBody>
      </p:sp>
    </p:spTree>
    <p:extLst>
      <p:ext uri="{BB962C8B-B14F-4D97-AF65-F5344CB8AC3E}">
        <p14:creationId xmlns:p14="http://schemas.microsoft.com/office/powerpoint/2010/main" val="314328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8276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900" dirty="0" smtClean="0"/>
              <a:t>Encapsulation:</a:t>
            </a:r>
            <a:br>
              <a:rPr lang="en-US" sz="4900" dirty="0" smtClean="0"/>
            </a:br>
            <a:r>
              <a:rPr lang="en-US" sz="4900" dirty="0" smtClean="0"/>
              <a:t> favor assignment </a:t>
            </a:r>
            <a:r>
              <a:rPr lang="en-US" sz="4900" smtClean="0"/>
              <a:t>of </a:t>
            </a:r>
            <a:br>
              <a:rPr lang="en-US" sz="4900" smtClean="0"/>
            </a:br>
            <a:r>
              <a:rPr lang="en-US" sz="4900" smtClean="0"/>
              <a:t>anonymous functions</a:t>
            </a:r>
            <a:r>
              <a:rPr lang="en-US" smtClean="0"/>
              <a:t> </a:t>
            </a:r>
            <a:endParaRPr lang="en-US" dirty="0"/>
          </a:p>
        </p:txBody>
      </p:sp>
      <p:sp>
        <p:nvSpPr>
          <p:cNvPr id="30723" name="TextBox 4"/>
          <p:cNvSpPr txBox="1">
            <a:spLocks noChangeArrowheads="1"/>
          </p:cNvSpPr>
          <p:nvPr/>
        </p:nvSpPr>
        <p:spPr bwMode="auto">
          <a:xfrm>
            <a:off x="228600" y="2459038"/>
            <a:ext cx="8534400" cy="317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x(); // ERROR -- x is declared but still undefined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y(); // y can run before it is declared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var x=function(){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   console.log('here I am x');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function y(){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  console.log('here I am y');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};</a:t>
            </a:r>
          </a:p>
        </p:txBody>
      </p:sp>
      <p:pic>
        <p:nvPicPr>
          <p:cNvPr id="3072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5472113"/>
            <a:ext cx="4038600" cy="132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600" y="2382838"/>
            <a:ext cx="8077200" cy="89376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86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8276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5300" dirty="0" smtClean="0"/>
              <a:t>Encapsulation:</a:t>
            </a:r>
            <a:br>
              <a:rPr lang="en-US" sz="5300" dirty="0" smtClean="0"/>
            </a:br>
            <a:r>
              <a:rPr lang="en-US" sz="5300" dirty="0" smtClean="0"/>
              <a:t> favor assignment </a:t>
            </a:r>
            <a:r>
              <a:rPr lang="en-US" sz="5300" smtClean="0"/>
              <a:t>of </a:t>
            </a:r>
            <a:br>
              <a:rPr lang="en-US" sz="5300" smtClean="0"/>
            </a:br>
            <a:r>
              <a:rPr lang="en-US" sz="5300" smtClean="0"/>
              <a:t>anonymous functions</a:t>
            </a:r>
            <a:r>
              <a:rPr lang="en-US" smtClean="0"/>
              <a:t> </a:t>
            </a:r>
            <a:endParaRPr lang="en-US" dirty="0"/>
          </a:p>
        </p:txBody>
      </p:sp>
      <p:sp>
        <p:nvSpPr>
          <p:cNvPr id="31747" name="TextBox 4"/>
          <p:cNvSpPr txBox="1">
            <a:spLocks noChangeArrowheads="1"/>
          </p:cNvSpPr>
          <p:nvPr/>
        </p:nvSpPr>
        <p:spPr bwMode="auto">
          <a:xfrm>
            <a:off x="228600" y="2459038"/>
            <a:ext cx="8534400" cy="317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x(); // ERROR -- x is declared but still undefined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y(); // y can run before it is declared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var x=function(){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   console.log('here I am x');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function y(){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  console.log('here I am y');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};</a:t>
            </a:r>
          </a:p>
        </p:txBody>
      </p:sp>
      <p:pic>
        <p:nvPicPr>
          <p:cNvPr id="31748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5472113"/>
            <a:ext cx="4038600" cy="132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600" y="3200400"/>
            <a:ext cx="8077200" cy="13843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6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8276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5300" dirty="0" smtClean="0"/>
              <a:t>Encapsulation:</a:t>
            </a:r>
            <a:br>
              <a:rPr lang="en-US" sz="5300" dirty="0" smtClean="0"/>
            </a:br>
            <a:r>
              <a:rPr lang="en-US" sz="5300" dirty="0" smtClean="0"/>
              <a:t> favor assignment </a:t>
            </a:r>
            <a:r>
              <a:rPr lang="en-US" sz="5300" smtClean="0"/>
              <a:t>of </a:t>
            </a:r>
            <a:br>
              <a:rPr lang="en-US" sz="5300" smtClean="0"/>
            </a:br>
            <a:r>
              <a:rPr lang="en-US" sz="5300" smtClean="0"/>
              <a:t>anonymous functions</a:t>
            </a:r>
            <a:r>
              <a:rPr lang="en-US" smtClean="0"/>
              <a:t> </a:t>
            </a:r>
            <a:endParaRPr lang="en-US" dirty="0"/>
          </a:p>
        </p:txBody>
      </p:sp>
      <p:sp>
        <p:nvSpPr>
          <p:cNvPr id="32771" name="TextBox 4"/>
          <p:cNvSpPr txBox="1">
            <a:spLocks noChangeArrowheads="1"/>
          </p:cNvSpPr>
          <p:nvPr/>
        </p:nvSpPr>
        <p:spPr bwMode="auto">
          <a:xfrm>
            <a:off x="228600" y="2459038"/>
            <a:ext cx="8534400" cy="317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x(); // ERROR -- x is declared but still undefined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y(); // y can run before it is declared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var x=function(){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   console.log('here I am x');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function y(){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  console.log('here I am y');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};</a:t>
            </a:r>
          </a:p>
        </p:txBody>
      </p:sp>
      <p:pic>
        <p:nvPicPr>
          <p:cNvPr id="3277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5472113"/>
            <a:ext cx="4038600" cy="132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600" y="4406900"/>
            <a:ext cx="8077200" cy="13843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4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69342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The ‘Crockford Effect’</a:t>
            </a:r>
            <a:endParaRPr lang="en-US" altLang="en-US" b="1" smtClean="0">
              <a:latin typeface="Lucida Console" pitchFamily="49" charset="0"/>
            </a:endParaRPr>
          </a:p>
        </p:txBody>
      </p:sp>
      <p:sp>
        <p:nvSpPr>
          <p:cNvPr id="48131" name="TextBox 4"/>
          <p:cNvSpPr txBox="1">
            <a:spLocks noChangeArrowheads="1"/>
          </p:cNvSpPr>
          <p:nvPr/>
        </p:nvSpPr>
        <p:spPr bwMode="auto">
          <a:xfrm>
            <a:off x="152400" y="1524000"/>
            <a:ext cx="89979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Douglas Crockford wrote a hugely influential book in 2008:</a:t>
            </a:r>
          </a:p>
        </p:txBody>
      </p:sp>
      <p:sp>
        <p:nvSpPr>
          <p:cNvPr id="48132" name="TextBox 5"/>
          <p:cNvSpPr txBox="1">
            <a:spLocks noChangeArrowheads="1"/>
          </p:cNvSpPr>
          <p:nvPr/>
        </p:nvSpPr>
        <p:spPr bwMode="auto">
          <a:xfrm>
            <a:off x="1219200" y="2492375"/>
            <a:ext cx="67056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i="1"/>
              <a:t>“Most programming languages contain good and bad parts, but JavaScript has more than its share of the bad …  This authoritative book scrapes away these bad features to reveal a subset of JavaScript that's more reliable, readable, and maintainable than the language as a whole…”</a:t>
            </a:r>
          </a:p>
        </p:txBody>
      </p:sp>
      <p:sp>
        <p:nvSpPr>
          <p:cNvPr id="48133" name="TextBox 6"/>
          <p:cNvSpPr txBox="1">
            <a:spLocks noChangeArrowheads="1"/>
          </p:cNvSpPr>
          <p:nvPr/>
        </p:nvSpPr>
        <p:spPr bwMode="auto">
          <a:xfrm>
            <a:off x="228600" y="5245100"/>
            <a:ext cx="86868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He also went on to write JSLint to codify and enforce his ideas. His approach is workable and self consistent, it isn’t the only way to write good JavaScript.  </a:t>
            </a:r>
          </a:p>
        </p:txBody>
      </p:sp>
      <p:pic>
        <p:nvPicPr>
          <p:cNvPr id="4813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900" y="76200"/>
            <a:ext cx="2076450" cy="119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11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533400" y="10668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800" smtClean="0"/>
              <a:t>Advanced concepts</a:t>
            </a:r>
          </a:p>
        </p:txBody>
      </p:sp>
      <p:pic>
        <p:nvPicPr>
          <p:cNvPr id="4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876800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57400" y="3538681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Aharoni" panose="02010803020104030203" pitchFamily="2" charset="-79"/>
                <a:cs typeface="Aharoni" panose="02010803020104030203" pitchFamily="2" charset="-79"/>
              </a:rPr>
              <a:t>Linked hierarchies visualization</a:t>
            </a:r>
            <a:endParaRPr lang="en-US" sz="24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" name="Picture 2">
            <a:hlinkClick r:id="rId5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546" y="4191000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410200" y="4876800"/>
            <a:ext cx="130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(backup)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0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686800" cy="1401763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mtClean="0"/>
              <a:t>In D3, favor </a:t>
            </a:r>
            <a:r>
              <a:rPr lang="en-US" altLang="en-US" b="1" smtClean="0"/>
              <a:t>call</a:t>
            </a:r>
            <a:r>
              <a:rPr lang="en-US" altLang="en-US" smtClean="0"/>
              <a:t> to execute functions</a:t>
            </a:r>
            <a:endParaRPr lang="en-US" altLang="en-US" b="1" smtClean="0">
              <a:latin typeface="Lucida Console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1600200"/>
            <a:ext cx="86868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Lucida Console" panose="020B0609040504020204" pitchFamily="49" charset="0"/>
              </a:rPr>
              <a:t>        </a:t>
            </a:r>
            <a:r>
              <a:rPr lang="en-US" sz="2000" smtClean="0">
                <a:latin typeface="Lucida Console" panose="020B0609040504020204" pitchFamily="49" charset="0"/>
              </a:rPr>
              <a:t>// </a:t>
            </a:r>
          </a:p>
          <a:p>
            <a:r>
              <a:rPr lang="en-US" sz="2000">
                <a:latin typeface="Lucida Console" panose="020B0609040504020204" pitchFamily="49" charset="0"/>
              </a:rPr>
              <a:t> </a:t>
            </a:r>
            <a:r>
              <a:rPr lang="en-US" sz="2000" smtClean="0">
                <a:latin typeface="Lucida Console" panose="020B0609040504020204" pitchFamily="49" charset="0"/>
              </a:rPr>
              <a:t>       //  A function I want to call elsewhere.</a:t>
            </a:r>
          </a:p>
          <a:p>
            <a:r>
              <a:rPr lang="en-US" sz="2000">
                <a:latin typeface="Lucida Console" panose="020B0609040504020204" pitchFamily="49" charset="0"/>
              </a:rPr>
              <a:t> </a:t>
            </a:r>
            <a:r>
              <a:rPr lang="en-US" sz="2000" smtClean="0">
                <a:latin typeface="Lucida Console" panose="020B0609040504020204" pitchFamily="49" charset="0"/>
              </a:rPr>
              <a:t>       //  Note that it takes a selection as a param</a:t>
            </a:r>
          </a:p>
          <a:p>
            <a:r>
              <a:rPr lang="en-US" sz="2000">
                <a:latin typeface="Lucida Console" panose="020B0609040504020204" pitchFamily="49" charset="0"/>
              </a:rPr>
              <a:t> </a:t>
            </a:r>
            <a:r>
              <a:rPr lang="en-US" sz="2000" smtClean="0">
                <a:latin typeface="Lucida Console" panose="020B0609040504020204" pitchFamily="49" charset="0"/>
              </a:rPr>
              <a:t>       // </a:t>
            </a:r>
          </a:p>
          <a:p>
            <a:r>
              <a:rPr lang="en-US" sz="2000" smtClean="0">
                <a:latin typeface="Lucida Console" panose="020B0609040504020204" pitchFamily="49" charset="0"/>
              </a:rPr>
              <a:t>        var </a:t>
            </a:r>
            <a:r>
              <a:rPr lang="en-US" sz="2000">
                <a:latin typeface="Lucida Console" panose="020B0609040504020204" pitchFamily="49" charset="0"/>
              </a:rPr>
              <a:t>myFun  =  function (sel) {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sel.attr('class','mmyNewClass');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};</a:t>
            </a:r>
          </a:p>
          <a:p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       // works, but not as nice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myFun(d3.select('body'));</a:t>
            </a:r>
          </a:p>
          <a:p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       // </a:t>
            </a:r>
            <a:r>
              <a:rPr lang="en-US" sz="2000" smtClean="0">
                <a:latin typeface="Lucida Console" panose="020B0609040504020204" pitchFamily="49" charset="0"/>
              </a:rPr>
              <a:t>cleaner.  Well-suited </a:t>
            </a:r>
            <a:r>
              <a:rPr lang="en-US" sz="2000">
                <a:latin typeface="Lucida Console" panose="020B0609040504020204" pitchFamily="49" charset="0"/>
              </a:rPr>
              <a:t>for </a:t>
            </a:r>
            <a:endParaRPr lang="en-US" sz="2000" smtClean="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</a:t>
            </a:r>
            <a:r>
              <a:rPr lang="en-US" sz="2000" smtClean="0">
                <a:latin typeface="Lucida Console" panose="020B0609040504020204" pitchFamily="49" charset="0"/>
              </a:rPr>
              <a:t>       //   function chaining.  Note that</a:t>
            </a:r>
          </a:p>
          <a:p>
            <a:r>
              <a:rPr lang="en-US" sz="2000">
                <a:latin typeface="Lucida Console" panose="020B0609040504020204" pitchFamily="49" charset="0"/>
              </a:rPr>
              <a:t> </a:t>
            </a:r>
            <a:r>
              <a:rPr lang="en-US" sz="2000" smtClean="0">
                <a:latin typeface="Lucida Console" panose="020B0609040504020204" pitchFamily="49" charset="0"/>
              </a:rPr>
              <a:t>       //   the selection parameter is implicit</a:t>
            </a:r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       d3.select('body').call(myFun);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" y="2819400"/>
            <a:ext cx="8991600" cy="9906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0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148148"/>
            <a:ext cx="8195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/>
              <a:t>Frostbitten fingers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469" y="1295400"/>
            <a:ext cx="4347131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037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686800" cy="1401763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mtClean="0"/>
              <a:t>In D3, favor </a:t>
            </a:r>
            <a:r>
              <a:rPr lang="en-US" altLang="en-US" b="1" smtClean="0"/>
              <a:t>call</a:t>
            </a:r>
            <a:r>
              <a:rPr lang="en-US" altLang="en-US" smtClean="0"/>
              <a:t> to execute functions</a:t>
            </a:r>
            <a:endParaRPr lang="en-US" altLang="en-US" b="1" smtClean="0">
              <a:latin typeface="Lucida Console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1600200"/>
            <a:ext cx="86868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Lucida Console" panose="020B0609040504020204" pitchFamily="49" charset="0"/>
              </a:rPr>
              <a:t>        </a:t>
            </a:r>
            <a:r>
              <a:rPr lang="en-US" sz="2000" smtClean="0">
                <a:latin typeface="Lucida Console" panose="020B0609040504020204" pitchFamily="49" charset="0"/>
              </a:rPr>
              <a:t>// </a:t>
            </a:r>
          </a:p>
          <a:p>
            <a:r>
              <a:rPr lang="en-US" sz="2000">
                <a:latin typeface="Lucida Console" panose="020B0609040504020204" pitchFamily="49" charset="0"/>
              </a:rPr>
              <a:t> </a:t>
            </a:r>
            <a:r>
              <a:rPr lang="en-US" sz="2000" smtClean="0">
                <a:latin typeface="Lucida Console" panose="020B0609040504020204" pitchFamily="49" charset="0"/>
              </a:rPr>
              <a:t>       //  A function I want to call elsewhere.</a:t>
            </a:r>
          </a:p>
          <a:p>
            <a:r>
              <a:rPr lang="en-US" sz="2000">
                <a:latin typeface="Lucida Console" panose="020B0609040504020204" pitchFamily="49" charset="0"/>
              </a:rPr>
              <a:t> </a:t>
            </a:r>
            <a:r>
              <a:rPr lang="en-US" sz="2000" smtClean="0">
                <a:latin typeface="Lucida Console" panose="020B0609040504020204" pitchFamily="49" charset="0"/>
              </a:rPr>
              <a:t>       //  Note that it takes a selection as a param</a:t>
            </a:r>
          </a:p>
          <a:p>
            <a:r>
              <a:rPr lang="en-US" sz="2000">
                <a:latin typeface="Lucida Console" panose="020B0609040504020204" pitchFamily="49" charset="0"/>
              </a:rPr>
              <a:t> </a:t>
            </a:r>
            <a:r>
              <a:rPr lang="en-US" sz="2000" smtClean="0">
                <a:latin typeface="Lucida Console" panose="020B0609040504020204" pitchFamily="49" charset="0"/>
              </a:rPr>
              <a:t>       // </a:t>
            </a:r>
          </a:p>
          <a:p>
            <a:r>
              <a:rPr lang="en-US" sz="2000" smtClean="0">
                <a:latin typeface="Lucida Console" panose="020B0609040504020204" pitchFamily="49" charset="0"/>
              </a:rPr>
              <a:t>        var </a:t>
            </a:r>
            <a:r>
              <a:rPr lang="en-US" sz="2000">
                <a:latin typeface="Lucida Console" panose="020B0609040504020204" pitchFamily="49" charset="0"/>
              </a:rPr>
              <a:t>myFun  =  function (sel) {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sel.attr('class','mmyNewClass');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};</a:t>
            </a:r>
          </a:p>
          <a:p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       // works, but not as nice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myFun(d3.select('body'));</a:t>
            </a:r>
          </a:p>
          <a:p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       // </a:t>
            </a:r>
            <a:r>
              <a:rPr lang="en-US" sz="2000" smtClean="0">
                <a:latin typeface="Lucida Console" panose="020B0609040504020204" pitchFamily="49" charset="0"/>
              </a:rPr>
              <a:t>cleaner.  Well-suited </a:t>
            </a:r>
            <a:r>
              <a:rPr lang="en-US" sz="2000">
                <a:latin typeface="Lucida Console" panose="020B0609040504020204" pitchFamily="49" charset="0"/>
              </a:rPr>
              <a:t>for </a:t>
            </a:r>
            <a:endParaRPr lang="en-US" sz="2000" smtClean="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</a:t>
            </a:r>
            <a:r>
              <a:rPr lang="en-US" sz="2000" smtClean="0">
                <a:latin typeface="Lucida Console" panose="020B0609040504020204" pitchFamily="49" charset="0"/>
              </a:rPr>
              <a:t>       //   function chaining.  Note that</a:t>
            </a:r>
          </a:p>
          <a:p>
            <a:r>
              <a:rPr lang="en-US" sz="2000">
                <a:latin typeface="Lucida Console" panose="020B0609040504020204" pitchFamily="49" charset="0"/>
              </a:rPr>
              <a:t> </a:t>
            </a:r>
            <a:r>
              <a:rPr lang="en-US" sz="2000" smtClean="0">
                <a:latin typeface="Lucida Console" panose="020B0609040504020204" pitchFamily="49" charset="0"/>
              </a:rPr>
              <a:t>       //   the selection parameter is implicit</a:t>
            </a:r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       d3.select('body').call(myFun);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" y="4343400"/>
            <a:ext cx="8991600" cy="381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72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686800" cy="1401763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mtClean="0"/>
              <a:t>In D3, favor </a:t>
            </a:r>
            <a:r>
              <a:rPr lang="en-US" altLang="en-US" b="1" smtClean="0"/>
              <a:t>call</a:t>
            </a:r>
            <a:r>
              <a:rPr lang="en-US" altLang="en-US" smtClean="0"/>
              <a:t> to execute functions</a:t>
            </a:r>
            <a:endParaRPr lang="en-US" altLang="en-US" b="1" smtClean="0">
              <a:latin typeface="Lucida Console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1600200"/>
            <a:ext cx="86868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Lucida Console" panose="020B0609040504020204" pitchFamily="49" charset="0"/>
              </a:rPr>
              <a:t>        </a:t>
            </a:r>
            <a:r>
              <a:rPr lang="en-US" sz="2000" smtClean="0">
                <a:latin typeface="Lucida Console" panose="020B0609040504020204" pitchFamily="49" charset="0"/>
              </a:rPr>
              <a:t>// </a:t>
            </a:r>
          </a:p>
          <a:p>
            <a:r>
              <a:rPr lang="en-US" sz="2000">
                <a:latin typeface="Lucida Console" panose="020B0609040504020204" pitchFamily="49" charset="0"/>
              </a:rPr>
              <a:t> </a:t>
            </a:r>
            <a:r>
              <a:rPr lang="en-US" sz="2000" smtClean="0">
                <a:latin typeface="Lucida Console" panose="020B0609040504020204" pitchFamily="49" charset="0"/>
              </a:rPr>
              <a:t>       //  A function I want to call elsewhere.</a:t>
            </a:r>
          </a:p>
          <a:p>
            <a:r>
              <a:rPr lang="en-US" sz="2000">
                <a:latin typeface="Lucida Console" panose="020B0609040504020204" pitchFamily="49" charset="0"/>
              </a:rPr>
              <a:t> </a:t>
            </a:r>
            <a:r>
              <a:rPr lang="en-US" sz="2000" smtClean="0">
                <a:latin typeface="Lucida Console" panose="020B0609040504020204" pitchFamily="49" charset="0"/>
              </a:rPr>
              <a:t>       //  Note that it takes a selection as a param</a:t>
            </a:r>
          </a:p>
          <a:p>
            <a:r>
              <a:rPr lang="en-US" sz="2000">
                <a:latin typeface="Lucida Console" panose="020B0609040504020204" pitchFamily="49" charset="0"/>
              </a:rPr>
              <a:t> </a:t>
            </a:r>
            <a:r>
              <a:rPr lang="en-US" sz="2000" smtClean="0">
                <a:latin typeface="Lucida Console" panose="020B0609040504020204" pitchFamily="49" charset="0"/>
              </a:rPr>
              <a:t>       // </a:t>
            </a:r>
          </a:p>
          <a:p>
            <a:r>
              <a:rPr lang="en-US" sz="2000" smtClean="0">
                <a:latin typeface="Lucida Console" panose="020B0609040504020204" pitchFamily="49" charset="0"/>
              </a:rPr>
              <a:t>        var </a:t>
            </a:r>
            <a:r>
              <a:rPr lang="en-US" sz="2000">
                <a:latin typeface="Lucida Console" panose="020B0609040504020204" pitchFamily="49" charset="0"/>
              </a:rPr>
              <a:t>myFun  =  function (sel) {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sel.attr('class','mmyNewClass');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};</a:t>
            </a:r>
          </a:p>
          <a:p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       // works, but not as nice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myFun(d3.select('body'));</a:t>
            </a:r>
          </a:p>
          <a:p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       // </a:t>
            </a:r>
            <a:r>
              <a:rPr lang="en-US" sz="2000" smtClean="0">
                <a:latin typeface="Lucida Console" panose="020B0609040504020204" pitchFamily="49" charset="0"/>
              </a:rPr>
              <a:t>cleaner.  Well-suited </a:t>
            </a:r>
            <a:r>
              <a:rPr lang="en-US" sz="2000">
                <a:latin typeface="Lucida Console" panose="020B0609040504020204" pitchFamily="49" charset="0"/>
              </a:rPr>
              <a:t>for </a:t>
            </a:r>
            <a:endParaRPr lang="en-US" sz="2000" smtClean="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</a:t>
            </a:r>
            <a:r>
              <a:rPr lang="en-US" sz="2000" smtClean="0">
                <a:latin typeface="Lucida Console" panose="020B0609040504020204" pitchFamily="49" charset="0"/>
              </a:rPr>
              <a:t>       //   function chaining.  Note that</a:t>
            </a:r>
          </a:p>
          <a:p>
            <a:r>
              <a:rPr lang="en-US" sz="2000">
                <a:latin typeface="Lucida Console" panose="020B0609040504020204" pitchFamily="49" charset="0"/>
              </a:rPr>
              <a:t> </a:t>
            </a:r>
            <a:r>
              <a:rPr lang="en-US" sz="2000" smtClean="0">
                <a:latin typeface="Lucida Console" panose="020B0609040504020204" pitchFamily="49" charset="0"/>
              </a:rPr>
              <a:t>       //   the selection parameter is implicit</a:t>
            </a:r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       d3.select('body').call(myFun);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" y="5867400"/>
            <a:ext cx="8991600" cy="381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94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366713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800" smtClean="0"/>
              <a:t>JavaScript's </a:t>
            </a:r>
            <a:r>
              <a:rPr lang="en-US" altLang="en-US" sz="4800" b="1" smtClean="0"/>
              <a:t>call</a:t>
            </a:r>
            <a:r>
              <a:rPr lang="en-US" altLang="en-US" sz="4800" smtClean="0"/>
              <a:t> is different</a:t>
            </a:r>
            <a:endParaRPr lang="en-US" altLang="en-US" sz="4800" b="1" smtClean="0">
              <a:latin typeface="Lucida Console" pitchFamily="49" charset="0"/>
            </a:endParaRPr>
          </a:p>
        </p:txBody>
      </p:sp>
      <p:sp>
        <p:nvSpPr>
          <p:cNvPr id="45059" name="TextBox 4"/>
          <p:cNvSpPr txBox="1">
            <a:spLocks noChangeArrowheads="1"/>
          </p:cNvSpPr>
          <p:nvPr/>
        </p:nvSpPr>
        <p:spPr bwMode="auto">
          <a:xfrm>
            <a:off x="228600" y="1219200"/>
            <a:ext cx="8763000" cy="483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xx=function(myParm){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console.log('this='+this+',myParm='+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myParm);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xx('f')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i="1">
                <a:latin typeface="Lucida Console" pitchFamily="49" charset="0"/>
              </a:rPr>
              <a:t>this=[object Window], myParm=f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 i="1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xx.call('g','f')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i="1">
                <a:latin typeface="Lucida Console" pitchFamily="49" charset="0"/>
              </a:rPr>
              <a:t>this=g, myParm=f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" y="1092200"/>
            <a:ext cx="8991600" cy="2032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366713" y="-76200"/>
            <a:ext cx="8229600" cy="1143000"/>
          </a:xfrm>
        </p:spPr>
        <p:txBody>
          <a:bodyPr/>
          <a:lstStyle/>
          <a:p>
            <a:r>
              <a:rPr lang="en-US" altLang="en-US" sz="4800"/>
              <a:t>JavaScript's </a:t>
            </a:r>
            <a:r>
              <a:rPr lang="en-US" altLang="en-US" sz="4800" b="1"/>
              <a:t>call</a:t>
            </a:r>
            <a:r>
              <a:rPr lang="en-US" altLang="en-US" sz="4800"/>
              <a:t> is different</a:t>
            </a:r>
            <a:endParaRPr lang="en-US" altLang="en-US" sz="4800" b="1" smtClean="0">
              <a:latin typeface="Lucida Console" pitchFamily="49" charset="0"/>
            </a:endParaRPr>
          </a:p>
        </p:txBody>
      </p:sp>
      <p:sp>
        <p:nvSpPr>
          <p:cNvPr id="46083" name="TextBox 4"/>
          <p:cNvSpPr txBox="1">
            <a:spLocks noChangeArrowheads="1"/>
          </p:cNvSpPr>
          <p:nvPr/>
        </p:nvSpPr>
        <p:spPr bwMode="auto">
          <a:xfrm>
            <a:off x="228600" y="1219200"/>
            <a:ext cx="8763000" cy="483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xx=function(myParm){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console.log('this='+this+',myParm='+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myParm);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xx('f')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i="1">
                <a:latin typeface="Lucida Console" pitchFamily="49" charset="0"/>
              </a:rPr>
              <a:t>this=[object Window], myParm=f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 i="1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xx.call('g','f')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i="1">
                <a:latin typeface="Lucida Console" pitchFamily="49" charset="0"/>
              </a:rPr>
              <a:t>this=g, myParm=f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00" y="2971800"/>
            <a:ext cx="8991600" cy="1547813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72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366713" y="-76200"/>
            <a:ext cx="8229600" cy="1143000"/>
          </a:xfrm>
        </p:spPr>
        <p:txBody>
          <a:bodyPr/>
          <a:lstStyle/>
          <a:p>
            <a:r>
              <a:rPr lang="en-US" altLang="en-US" sz="4800"/>
              <a:t>JavaScript's </a:t>
            </a:r>
            <a:r>
              <a:rPr lang="en-US" altLang="en-US" sz="4800" b="1"/>
              <a:t>call</a:t>
            </a:r>
            <a:r>
              <a:rPr lang="en-US" altLang="en-US" sz="4800"/>
              <a:t> is different</a:t>
            </a:r>
            <a:endParaRPr lang="en-US" altLang="en-US" sz="4800" b="1" smtClean="0">
              <a:latin typeface="Lucida Console" pitchFamily="49" charset="0"/>
            </a:endParaRPr>
          </a:p>
        </p:txBody>
      </p:sp>
      <p:sp>
        <p:nvSpPr>
          <p:cNvPr id="47107" name="TextBox 4"/>
          <p:cNvSpPr txBox="1">
            <a:spLocks noChangeArrowheads="1"/>
          </p:cNvSpPr>
          <p:nvPr/>
        </p:nvSpPr>
        <p:spPr bwMode="auto">
          <a:xfrm>
            <a:off x="228600" y="1219200"/>
            <a:ext cx="8763000" cy="483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xx=function(myParm){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console.log('this='+this+',myParm='+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myParm);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xx('f')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i="1">
                <a:latin typeface="Lucida Console" pitchFamily="49" charset="0"/>
              </a:rPr>
              <a:t>this=[object Window], myParm=f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 i="1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xx.call('g','f')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i="1">
                <a:latin typeface="Lucida Console" pitchFamily="49" charset="0"/>
              </a:rPr>
              <a:t>this=g, myParm=f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00" y="4343400"/>
            <a:ext cx="8991600" cy="16002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68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686800" cy="1401763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 smtClean="0"/>
              <a:t>D3’s Layouts provide flexibility </a:t>
            </a:r>
            <a:endParaRPr lang="en-US" altLang="en-US" b="1" dirty="0" smtClean="0">
              <a:latin typeface="Lucida Console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" y="1600200"/>
            <a:ext cx="8991600" cy="3810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992" y="1549835"/>
            <a:ext cx="9171992" cy="485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8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686800" cy="1401763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mtClean="0"/>
              <a:t>In D3, </a:t>
            </a:r>
            <a:r>
              <a:rPr lang="en-US" altLang="en-US"/>
              <a:t>l</a:t>
            </a:r>
            <a:r>
              <a:rPr lang="en-US" altLang="en-US" smtClean="0"/>
              <a:t>ook for opportunities to nest</a:t>
            </a:r>
            <a:endParaRPr lang="en-US" altLang="en-US" b="1" smtClean="0">
              <a:latin typeface="Lucida Console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1600200"/>
            <a:ext cx="86868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Lucida Console" panose="020B0609040504020204" pitchFamily="49" charset="0"/>
              </a:rPr>
              <a:t>var myVar = d3.nest</a:t>
            </a:r>
            <a:r>
              <a:rPr lang="en-US" sz="2000">
                <a:latin typeface="Lucida Console" panose="020B0609040504020204" pitchFamily="49" charset="0"/>
              </a:rPr>
              <a:t>()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</a:t>
            </a:r>
            <a:r>
              <a:rPr lang="en-US" sz="2000" smtClean="0">
                <a:latin typeface="Lucida Console" panose="020B0609040504020204" pitchFamily="49" charset="0"/>
              </a:rPr>
              <a:t>.</a:t>
            </a:r>
            <a:r>
              <a:rPr lang="en-US" sz="2000">
                <a:latin typeface="Lucida Console" panose="020B0609040504020204" pitchFamily="49" charset="0"/>
              </a:rPr>
              <a:t>key(function(d) {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</a:t>
            </a:r>
            <a:r>
              <a:rPr lang="en-US" sz="2000" smtClean="0">
                <a:latin typeface="Lucida Console" panose="020B0609040504020204" pitchFamily="49" charset="0"/>
              </a:rPr>
              <a:t>return </a:t>
            </a:r>
            <a:r>
              <a:rPr lang="en-US" sz="2000">
                <a:latin typeface="Lucida Console" panose="020B0609040504020204" pitchFamily="49" charset="0"/>
              </a:rPr>
              <a:t>d.ID;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</a:t>
            </a:r>
            <a:r>
              <a:rPr lang="en-US" sz="2000" smtClean="0">
                <a:latin typeface="Lucida Console" panose="020B0609040504020204" pitchFamily="49" charset="0"/>
              </a:rPr>
              <a:t>   })</a:t>
            </a:r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                </a:t>
            </a:r>
            <a:r>
              <a:rPr lang="en-US" sz="2000" smtClean="0">
                <a:latin typeface="Lucida Console" panose="020B0609040504020204" pitchFamily="49" charset="0"/>
              </a:rPr>
              <a:t>.</a:t>
            </a:r>
            <a:r>
              <a:rPr lang="en-US" sz="2000">
                <a:latin typeface="Lucida Console" panose="020B0609040504020204" pitchFamily="49" charset="0"/>
              </a:rPr>
              <a:t>sortKeys(function(a,b) {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   </a:t>
            </a:r>
            <a:r>
              <a:rPr lang="en-US" sz="2000" smtClean="0">
                <a:latin typeface="Lucida Console" panose="020B0609040504020204" pitchFamily="49" charset="0"/>
              </a:rPr>
              <a:t>return </a:t>
            </a:r>
            <a:r>
              <a:rPr lang="en-US" sz="2000">
                <a:latin typeface="Lucida Console" panose="020B0609040504020204" pitchFamily="49" charset="0"/>
              </a:rPr>
              <a:t>a.POS - b.POS;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</a:t>
            </a:r>
            <a:r>
              <a:rPr lang="en-US" sz="2000" smtClean="0">
                <a:latin typeface="Lucida Console" panose="020B0609040504020204" pitchFamily="49" charset="0"/>
              </a:rPr>
              <a:t>})</a:t>
            </a:r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                </a:t>
            </a:r>
            <a:r>
              <a:rPr lang="en-US" sz="2000" smtClean="0">
                <a:latin typeface="Lucida Console" panose="020B0609040504020204" pitchFamily="49" charset="0"/>
              </a:rPr>
              <a:t>.</a:t>
            </a:r>
            <a:r>
              <a:rPr lang="en-US" sz="2000">
                <a:latin typeface="Lucida Console" panose="020B0609040504020204" pitchFamily="49" charset="0"/>
              </a:rPr>
              <a:t>rollup(function(d) </a:t>
            </a:r>
            <a:r>
              <a:rPr lang="en-US" sz="2000" smtClean="0">
                <a:latin typeface="Lucida Console" panose="020B0609040504020204" pitchFamily="49" charset="0"/>
              </a:rPr>
              <a:t>{</a:t>
            </a:r>
          </a:p>
          <a:p>
            <a:r>
              <a:rPr lang="en-US" sz="2000" smtClean="0">
                <a:latin typeface="Lucida Console" panose="020B0609040504020204" pitchFamily="49" charset="0"/>
              </a:rPr>
              <a:t>                         return </a:t>
            </a:r>
            <a:r>
              <a:rPr lang="en-US" sz="2000">
                <a:latin typeface="Lucida Console" panose="020B0609040504020204" pitchFamily="49" charset="0"/>
              </a:rPr>
              <a:t>d[0].DBSNP_ID</a:t>
            </a:r>
            <a:r>
              <a:rPr lang="en-US" sz="2000" smtClean="0">
                <a:latin typeface="Lucida Console" panose="020B0609040504020204" pitchFamily="49" charset="0"/>
              </a:rPr>
              <a:t>;</a:t>
            </a:r>
          </a:p>
          <a:p>
            <a:r>
              <a:rPr lang="en-US" sz="2000">
                <a:latin typeface="Lucida Console" panose="020B0609040504020204" pitchFamily="49" charset="0"/>
              </a:rPr>
              <a:t> </a:t>
            </a:r>
            <a:r>
              <a:rPr lang="en-US" sz="2000" smtClean="0">
                <a:latin typeface="Lucida Console" panose="020B0609040504020204" pitchFamily="49" charset="0"/>
              </a:rPr>
              <a:t>                     })</a:t>
            </a:r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                </a:t>
            </a:r>
            <a:r>
              <a:rPr lang="en-US" sz="2000" smtClean="0">
                <a:latin typeface="Lucida Console" panose="020B0609040504020204" pitchFamily="49" charset="0"/>
              </a:rPr>
              <a:t>.</a:t>
            </a:r>
            <a:r>
              <a:rPr lang="en-US" sz="2000">
                <a:latin typeface="Lucida Console" panose="020B0609040504020204" pitchFamily="49" charset="0"/>
              </a:rPr>
              <a:t>entries(dd)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</a:t>
            </a:r>
            <a:r>
              <a:rPr lang="en-US" sz="2000" smtClean="0">
                <a:latin typeface="Lucida Console" panose="020B0609040504020204" pitchFamily="49" charset="0"/>
              </a:rPr>
              <a:t>.</a:t>
            </a:r>
            <a:r>
              <a:rPr lang="en-US" sz="2000">
                <a:latin typeface="Lucida Console" panose="020B0609040504020204" pitchFamily="49" charset="0"/>
              </a:rPr>
              <a:t>map(function(d){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   </a:t>
            </a:r>
            <a:r>
              <a:rPr lang="en-US" sz="2000" smtClean="0">
                <a:latin typeface="Lucida Console" panose="020B0609040504020204" pitchFamily="49" charset="0"/>
              </a:rPr>
              <a:t>return </a:t>
            </a:r>
            <a:r>
              <a:rPr lang="en-US" sz="2000">
                <a:latin typeface="Lucida Console" panose="020B0609040504020204" pitchFamily="49" charset="0"/>
              </a:rPr>
              <a:t>{'id':d.key,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          </a:t>
            </a:r>
            <a:r>
              <a:rPr lang="en-US" sz="2000" smtClean="0">
                <a:latin typeface="Lucida Console" panose="020B0609040504020204" pitchFamily="49" charset="0"/>
              </a:rPr>
              <a:t> 'rs':</a:t>
            </a:r>
            <a:r>
              <a:rPr lang="en-US" sz="2000">
                <a:latin typeface="Lucida Console" panose="020B0609040504020204" pitchFamily="49" charset="0"/>
              </a:rPr>
              <a:t>d.values}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</a:t>
            </a:r>
            <a:r>
              <a:rPr lang="en-US" sz="2000" smtClean="0">
                <a:latin typeface="Lucida Console" panose="020B0609040504020204" pitchFamily="49" charset="0"/>
              </a:rPr>
              <a:t>});</a:t>
            </a:r>
            <a:endParaRPr lang="en-US" sz="2000">
              <a:latin typeface="Lucida Console" panose="020B060904050402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" y="1600200"/>
            <a:ext cx="8991600" cy="381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49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686800" cy="1401763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mtClean="0"/>
              <a:t>In D3, </a:t>
            </a:r>
            <a:r>
              <a:rPr lang="en-US" altLang="en-US"/>
              <a:t>l</a:t>
            </a:r>
            <a:r>
              <a:rPr lang="en-US" altLang="en-US" smtClean="0"/>
              <a:t>ook for opportunities to nest</a:t>
            </a:r>
            <a:endParaRPr lang="en-US" altLang="en-US" b="1" smtClean="0">
              <a:latin typeface="Lucida Console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1600200"/>
            <a:ext cx="86868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Lucida Console" panose="020B0609040504020204" pitchFamily="49" charset="0"/>
              </a:rPr>
              <a:t>var myVar = d3.nest</a:t>
            </a:r>
            <a:r>
              <a:rPr lang="en-US" sz="2000">
                <a:latin typeface="Lucida Console" panose="020B0609040504020204" pitchFamily="49" charset="0"/>
              </a:rPr>
              <a:t>()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</a:t>
            </a:r>
            <a:r>
              <a:rPr lang="en-US" sz="2000" smtClean="0">
                <a:latin typeface="Lucida Console" panose="020B0609040504020204" pitchFamily="49" charset="0"/>
              </a:rPr>
              <a:t>.</a:t>
            </a:r>
            <a:r>
              <a:rPr lang="en-US" sz="2000">
                <a:latin typeface="Lucida Console" panose="020B0609040504020204" pitchFamily="49" charset="0"/>
              </a:rPr>
              <a:t>key(function(d) {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</a:t>
            </a:r>
            <a:r>
              <a:rPr lang="en-US" sz="2000" smtClean="0">
                <a:latin typeface="Lucida Console" panose="020B0609040504020204" pitchFamily="49" charset="0"/>
              </a:rPr>
              <a:t>return </a:t>
            </a:r>
            <a:r>
              <a:rPr lang="en-US" sz="2000">
                <a:latin typeface="Lucida Console" panose="020B0609040504020204" pitchFamily="49" charset="0"/>
              </a:rPr>
              <a:t>d.ID;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</a:t>
            </a:r>
            <a:r>
              <a:rPr lang="en-US" sz="2000" smtClean="0">
                <a:latin typeface="Lucida Console" panose="020B0609040504020204" pitchFamily="49" charset="0"/>
              </a:rPr>
              <a:t>   })</a:t>
            </a:r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                </a:t>
            </a:r>
            <a:r>
              <a:rPr lang="en-US" sz="2000" smtClean="0">
                <a:latin typeface="Lucida Console" panose="020B0609040504020204" pitchFamily="49" charset="0"/>
              </a:rPr>
              <a:t>.</a:t>
            </a:r>
            <a:r>
              <a:rPr lang="en-US" sz="2000">
                <a:latin typeface="Lucida Console" panose="020B0609040504020204" pitchFamily="49" charset="0"/>
              </a:rPr>
              <a:t>sortKeys(function(a,b) {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   </a:t>
            </a:r>
            <a:r>
              <a:rPr lang="en-US" sz="2000" smtClean="0">
                <a:latin typeface="Lucida Console" panose="020B0609040504020204" pitchFamily="49" charset="0"/>
              </a:rPr>
              <a:t>return </a:t>
            </a:r>
            <a:r>
              <a:rPr lang="en-US" sz="2000">
                <a:latin typeface="Lucida Console" panose="020B0609040504020204" pitchFamily="49" charset="0"/>
              </a:rPr>
              <a:t>a.POS - b.POS;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</a:t>
            </a:r>
            <a:r>
              <a:rPr lang="en-US" sz="2000" smtClean="0">
                <a:latin typeface="Lucida Console" panose="020B0609040504020204" pitchFamily="49" charset="0"/>
              </a:rPr>
              <a:t>})</a:t>
            </a:r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                </a:t>
            </a:r>
            <a:r>
              <a:rPr lang="en-US" sz="2000" smtClean="0">
                <a:latin typeface="Lucida Console" panose="020B0609040504020204" pitchFamily="49" charset="0"/>
              </a:rPr>
              <a:t>.</a:t>
            </a:r>
            <a:r>
              <a:rPr lang="en-US" sz="2000">
                <a:latin typeface="Lucida Console" panose="020B0609040504020204" pitchFamily="49" charset="0"/>
              </a:rPr>
              <a:t>rollup(function(d) </a:t>
            </a:r>
            <a:r>
              <a:rPr lang="en-US" sz="2000" smtClean="0">
                <a:latin typeface="Lucida Console" panose="020B0609040504020204" pitchFamily="49" charset="0"/>
              </a:rPr>
              <a:t>{</a:t>
            </a:r>
          </a:p>
          <a:p>
            <a:r>
              <a:rPr lang="en-US" sz="2000" smtClean="0">
                <a:latin typeface="Lucida Console" panose="020B0609040504020204" pitchFamily="49" charset="0"/>
              </a:rPr>
              <a:t>                         return </a:t>
            </a:r>
            <a:r>
              <a:rPr lang="en-US" sz="2000">
                <a:latin typeface="Lucida Console" panose="020B0609040504020204" pitchFamily="49" charset="0"/>
              </a:rPr>
              <a:t>d[0].DBSNP_ID</a:t>
            </a:r>
            <a:r>
              <a:rPr lang="en-US" sz="2000" smtClean="0">
                <a:latin typeface="Lucida Console" panose="020B0609040504020204" pitchFamily="49" charset="0"/>
              </a:rPr>
              <a:t>;</a:t>
            </a:r>
          </a:p>
          <a:p>
            <a:r>
              <a:rPr lang="en-US" sz="2000">
                <a:latin typeface="Lucida Console" panose="020B0609040504020204" pitchFamily="49" charset="0"/>
              </a:rPr>
              <a:t> </a:t>
            </a:r>
            <a:r>
              <a:rPr lang="en-US" sz="2000" smtClean="0">
                <a:latin typeface="Lucida Console" panose="020B0609040504020204" pitchFamily="49" charset="0"/>
              </a:rPr>
              <a:t>                     })</a:t>
            </a:r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                </a:t>
            </a:r>
            <a:r>
              <a:rPr lang="en-US" sz="2000" smtClean="0">
                <a:latin typeface="Lucida Console" panose="020B0609040504020204" pitchFamily="49" charset="0"/>
              </a:rPr>
              <a:t>.</a:t>
            </a:r>
            <a:r>
              <a:rPr lang="en-US" sz="2000">
                <a:latin typeface="Lucida Console" panose="020B0609040504020204" pitchFamily="49" charset="0"/>
              </a:rPr>
              <a:t>entries(dd)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</a:t>
            </a:r>
            <a:r>
              <a:rPr lang="en-US" sz="2000" smtClean="0">
                <a:latin typeface="Lucida Console" panose="020B0609040504020204" pitchFamily="49" charset="0"/>
              </a:rPr>
              <a:t>.</a:t>
            </a:r>
            <a:r>
              <a:rPr lang="en-US" sz="2000">
                <a:latin typeface="Lucida Console" panose="020B0609040504020204" pitchFamily="49" charset="0"/>
              </a:rPr>
              <a:t>map(function(d){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   </a:t>
            </a:r>
            <a:r>
              <a:rPr lang="en-US" sz="2000" smtClean="0">
                <a:latin typeface="Lucida Console" panose="020B0609040504020204" pitchFamily="49" charset="0"/>
              </a:rPr>
              <a:t>return </a:t>
            </a:r>
            <a:r>
              <a:rPr lang="en-US" sz="2000">
                <a:latin typeface="Lucida Console" panose="020B0609040504020204" pitchFamily="49" charset="0"/>
              </a:rPr>
              <a:t>{'id':d.key,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          </a:t>
            </a:r>
            <a:r>
              <a:rPr lang="en-US" sz="2000" smtClean="0">
                <a:latin typeface="Lucida Console" panose="020B0609040504020204" pitchFamily="49" charset="0"/>
              </a:rPr>
              <a:t> 'rs':</a:t>
            </a:r>
            <a:r>
              <a:rPr lang="en-US" sz="2000">
                <a:latin typeface="Lucida Console" panose="020B0609040504020204" pitchFamily="49" charset="0"/>
              </a:rPr>
              <a:t>d.values}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</a:t>
            </a:r>
            <a:r>
              <a:rPr lang="en-US" sz="2000" smtClean="0">
                <a:latin typeface="Lucida Console" panose="020B0609040504020204" pitchFamily="49" charset="0"/>
              </a:rPr>
              <a:t>});</a:t>
            </a:r>
            <a:endParaRPr lang="en-US" sz="2000">
              <a:latin typeface="Lucida Console" panose="020B060904050402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" y="1905000"/>
            <a:ext cx="8991600" cy="381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40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686800" cy="1401763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mtClean="0"/>
              <a:t>In D3, </a:t>
            </a:r>
            <a:r>
              <a:rPr lang="en-US" altLang="en-US"/>
              <a:t>l</a:t>
            </a:r>
            <a:r>
              <a:rPr lang="en-US" altLang="en-US" smtClean="0"/>
              <a:t>ook for opportunities to nest</a:t>
            </a:r>
            <a:endParaRPr lang="en-US" altLang="en-US" b="1" smtClean="0">
              <a:latin typeface="Lucida Console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1600200"/>
            <a:ext cx="86868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Lucida Console" panose="020B0609040504020204" pitchFamily="49" charset="0"/>
              </a:rPr>
              <a:t>var myVar = d3.nest</a:t>
            </a:r>
            <a:r>
              <a:rPr lang="en-US" sz="2000">
                <a:latin typeface="Lucida Console" panose="020B0609040504020204" pitchFamily="49" charset="0"/>
              </a:rPr>
              <a:t>()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</a:t>
            </a:r>
            <a:r>
              <a:rPr lang="en-US" sz="2000" smtClean="0">
                <a:latin typeface="Lucida Console" panose="020B0609040504020204" pitchFamily="49" charset="0"/>
              </a:rPr>
              <a:t>.</a:t>
            </a:r>
            <a:r>
              <a:rPr lang="en-US" sz="2000">
                <a:latin typeface="Lucida Console" panose="020B0609040504020204" pitchFamily="49" charset="0"/>
              </a:rPr>
              <a:t>key(function(d) {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</a:t>
            </a:r>
            <a:r>
              <a:rPr lang="en-US" sz="2000" smtClean="0">
                <a:latin typeface="Lucida Console" panose="020B0609040504020204" pitchFamily="49" charset="0"/>
              </a:rPr>
              <a:t>return </a:t>
            </a:r>
            <a:r>
              <a:rPr lang="en-US" sz="2000">
                <a:latin typeface="Lucida Console" panose="020B0609040504020204" pitchFamily="49" charset="0"/>
              </a:rPr>
              <a:t>d.ID;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</a:t>
            </a:r>
            <a:r>
              <a:rPr lang="en-US" sz="2000" smtClean="0">
                <a:latin typeface="Lucida Console" panose="020B0609040504020204" pitchFamily="49" charset="0"/>
              </a:rPr>
              <a:t>   })</a:t>
            </a:r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                </a:t>
            </a:r>
            <a:r>
              <a:rPr lang="en-US" sz="2000" smtClean="0">
                <a:latin typeface="Lucida Console" panose="020B0609040504020204" pitchFamily="49" charset="0"/>
              </a:rPr>
              <a:t>.</a:t>
            </a:r>
            <a:r>
              <a:rPr lang="en-US" sz="2000">
                <a:latin typeface="Lucida Console" panose="020B0609040504020204" pitchFamily="49" charset="0"/>
              </a:rPr>
              <a:t>sortKeys(function(a,b) {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   </a:t>
            </a:r>
            <a:r>
              <a:rPr lang="en-US" sz="2000" smtClean="0">
                <a:latin typeface="Lucida Console" panose="020B0609040504020204" pitchFamily="49" charset="0"/>
              </a:rPr>
              <a:t>return </a:t>
            </a:r>
            <a:r>
              <a:rPr lang="en-US" sz="2000">
                <a:latin typeface="Lucida Console" panose="020B0609040504020204" pitchFamily="49" charset="0"/>
              </a:rPr>
              <a:t>a.POS - b.POS;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</a:t>
            </a:r>
            <a:r>
              <a:rPr lang="en-US" sz="2000" smtClean="0">
                <a:latin typeface="Lucida Console" panose="020B0609040504020204" pitchFamily="49" charset="0"/>
              </a:rPr>
              <a:t>})</a:t>
            </a:r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                </a:t>
            </a:r>
            <a:r>
              <a:rPr lang="en-US" sz="2000" smtClean="0">
                <a:latin typeface="Lucida Console" panose="020B0609040504020204" pitchFamily="49" charset="0"/>
              </a:rPr>
              <a:t>.</a:t>
            </a:r>
            <a:r>
              <a:rPr lang="en-US" sz="2000">
                <a:latin typeface="Lucida Console" panose="020B0609040504020204" pitchFamily="49" charset="0"/>
              </a:rPr>
              <a:t>rollup(function(d) </a:t>
            </a:r>
            <a:r>
              <a:rPr lang="en-US" sz="2000" smtClean="0">
                <a:latin typeface="Lucida Console" panose="020B0609040504020204" pitchFamily="49" charset="0"/>
              </a:rPr>
              <a:t>{</a:t>
            </a:r>
          </a:p>
          <a:p>
            <a:r>
              <a:rPr lang="en-US" sz="2000" smtClean="0">
                <a:latin typeface="Lucida Console" panose="020B0609040504020204" pitchFamily="49" charset="0"/>
              </a:rPr>
              <a:t>                         return </a:t>
            </a:r>
            <a:r>
              <a:rPr lang="en-US" sz="2000">
                <a:latin typeface="Lucida Console" panose="020B0609040504020204" pitchFamily="49" charset="0"/>
              </a:rPr>
              <a:t>d[0].DBSNP_ID</a:t>
            </a:r>
            <a:r>
              <a:rPr lang="en-US" sz="2000" smtClean="0">
                <a:latin typeface="Lucida Console" panose="020B0609040504020204" pitchFamily="49" charset="0"/>
              </a:rPr>
              <a:t>;</a:t>
            </a:r>
          </a:p>
          <a:p>
            <a:r>
              <a:rPr lang="en-US" sz="2000">
                <a:latin typeface="Lucida Console" panose="020B0609040504020204" pitchFamily="49" charset="0"/>
              </a:rPr>
              <a:t> </a:t>
            </a:r>
            <a:r>
              <a:rPr lang="en-US" sz="2000" smtClean="0">
                <a:latin typeface="Lucida Console" panose="020B0609040504020204" pitchFamily="49" charset="0"/>
              </a:rPr>
              <a:t>                     })</a:t>
            </a:r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                </a:t>
            </a:r>
            <a:r>
              <a:rPr lang="en-US" sz="2000" smtClean="0">
                <a:latin typeface="Lucida Console" panose="020B0609040504020204" pitchFamily="49" charset="0"/>
              </a:rPr>
              <a:t>.</a:t>
            </a:r>
            <a:r>
              <a:rPr lang="en-US" sz="2000">
                <a:latin typeface="Lucida Console" panose="020B0609040504020204" pitchFamily="49" charset="0"/>
              </a:rPr>
              <a:t>entries(dd)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</a:t>
            </a:r>
            <a:r>
              <a:rPr lang="en-US" sz="2000" smtClean="0">
                <a:latin typeface="Lucida Console" panose="020B0609040504020204" pitchFamily="49" charset="0"/>
              </a:rPr>
              <a:t>.</a:t>
            </a:r>
            <a:r>
              <a:rPr lang="en-US" sz="2000">
                <a:latin typeface="Lucida Console" panose="020B0609040504020204" pitchFamily="49" charset="0"/>
              </a:rPr>
              <a:t>map(function(d){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   </a:t>
            </a:r>
            <a:r>
              <a:rPr lang="en-US" sz="2000" smtClean="0">
                <a:latin typeface="Lucida Console" panose="020B0609040504020204" pitchFamily="49" charset="0"/>
              </a:rPr>
              <a:t>return </a:t>
            </a:r>
            <a:r>
              <a:rPr lang="en-US" sz="2000">
                <a:latin typeface="Lucida Console" panose="020B0609040504020204" pitchFamily="49" charset="0"/>
              </a:rPr>
              <a:t>{'id':d.key,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          </a:t>
            </a:r>
            <a:r>
              <a:rPr lang="en-US" sz="2000" smtClean="0">
                <a:latin typeface="Lucida Console" panose="020B0609040504020204" pitchFamily="49" charset="0"/>
              </a:rPr>
              <a:t> 'rs':</a:t>
            </a:r>
            <a:r>
              <a:rPr lang="en-US" sz="2000">
                <a:latin typeface="Lucida Console" panose="020B0609040504020204" pitchFamily="49" charset="0"/>
              </a:rPr>
              <a:t>d.values}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</a:t>
            </a:r>
            <a:r>
              <a:rPr lang="en-US" sz="2000" smtClean="0">
                <a:latin typeface="Lucida Console" panose="020B0609040504020204" pitchFamily="49" charset="0"/>
              </a:rPr>
              <a:t>});</a:t>
            </a:r>
            <a:endParaRPr lang="en-US" sz="2000">
              <a:latin typeface="Lucida Console" panose="020B060904050402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" y="2819400"/>
            <a:ext cx="8991600" cy="381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78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686800" cy="1401763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mtClean="0"/>
              <a:t>In D3, </a:t>
            </a:r>
            <a:r>
              <a:rPr lang="en-US" altLang="en-US"/>
              <a:t>l</a:t>
            </a:r>
            <a:r>
              <a:rPr lang="en-US" altLang="en-US" smtClean="0"/>
              <a:t>ook for opportunities to nest</a:t>
            </a:r>
            <a:endParaRPr lang="en-US" altLang="en-US" b="1" smtClean="0">
              <a:latin typeface="Lucida Console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1600200"/>
            <a:ext cx="86868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Lucida Console" panose="020B0609040504020204" pitchFamily="49" charset="0"/>
              </a:rPr>
              <a:t>var myVar = d3.nest</a:t>
            </a:r>
            <a:r>
              <a:rPr lang="en-US" sz="2000">
                <a:latin typeface="Lucida Console" panose="020B0609040504020204" pitchFamily="49" charset="0"/>
              </a:rPr>
              <a:t>()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</a:t>
            </a:r>
            <a:r>
              <a:rPr lang="en-US" sz="2000" smtClean="0">
                <a:latin typeface="Lucida Console" panose="020B0609040504020204" pitchFamily="49" charset="0"/>
              </a:rPr>
              <a:t>.</a:t>
            </a:r>
            <a:r>
              <a:rPr lang="en-US" sz="2000">
                <a:latin typeface="Lucida Console" panose="020B0609040504020204" pitchFamily="49" charset="0"/>
              </a:rPr>
              <a:t>key(function(d) {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</a:t>
            </a:r>
            <a:r>
              <a:rPr lang="en-US" sz="2000" smtClean="0">
                <a:latin typeface="Lucida Console" panose="020B0609040504020204" pitchFamily="49" charset="0"/>
              </a:rPr>
              <a:t>return </a:t>
            </a:r>
            <a:r>
              <a:rPr lang="en-US" sz="2000">
                <a:latin typeface="Lucida Console" panose="020B0609040504020204" pitchFamily="49" charset="0"/>
              </a:rPr>
              <a:t>d.ID;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</a:t>
            </a:r>
            <a:r>
              <a:rPr lang="en-US" sz="2000" smtClean="0">
                <a:latin typeface="Lucida Console" panose="020B0609040504020204" pitchFamily="49" charset="0"/>
              </a:rPr>
              <a:t>   })</a:t>
            </a:r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                </a:t>
            </a:r>
            <a:r>
              <a:rPr lang="en-US" sz="2000" smtClean="0">
                <a:latin typeface="Lucida Console" panose="020B0609040504020204" pitchFamily="49" charset="0"/>
              </a:rPr>
              <a:t>.</a:t>
            </a:r>
            <a:r>
              <a:rPr lang="en-US" sz="2000">
                <a:latin typeface="Lucida Console" panose="020B0609040504020204" pitchFamily="49" charset="0"/>
              </a:rPr>
              <a:t>sortKeys(function(a,b) {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   </a:t>
            </a:r>
            <a:r>
              <a:rPr lang="en-US" sz="2000" smtClean="0">
                <a:latin typeface="Lucida Console" panose="020B0609040504020204" pitchFamily="49" charset="0"/>
              </a:rPr>
              <a:t>return </a:t>
            </a:r>
            <a:r>
              <a:rPr lang="en-US" sz="2000">
                <a:latin typeface="Lucida Console" panose="020B0609040504020204" pitchFamily="49" charset="0"/>
              </a:rPr>
              <a:t>a.POS - b.POS;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</a:t>
            </a:r>
            <a:r>
              <a:rPr lang="en-US" sz="2000" smtClean="0">
                <a:latin typeface="Lucida Console" panose="020B0609040504020204" pitchFamily="49" charset="0"/>
              </a:rPr>
              <a:t>})</a:t>
            </a:r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                </a:t>
            </a:r>
            <a:r>
              <a:rPr lang="en-US" sz="2000" smtClean="0">
                <a:latin typeface="Lucida Console" panose="020B0609040504020204" pitchFamily="49" charset="0"/>
              </a:rPr>
              <a:t>.</a:t>
            </a:r>
            <a:r>
              <a:rPr lang="en-US" sz="2000">
                <a:latin typeface="Lucida Console" panose="020B0609040504020204" pitchFamily="49" charset="0"/>
              </a:rPr>
              <a:t>rollup(function(d) </a:t>
            </a:r>
            <a:r>
              <a:rPr lang="en-US" sz="2000" smtClean="0">
                <a:latin typeface="Lucida Console" panose="020B0609040504020204" pitchFamily="49" charset="0"/>
              </a:rPr>
              <a:t>{</a:t>
            </a:r>
          </a:p>
          <a:p>
            <a:r>
              <a:rPr lang="en-US" sz="2000" smtClean="0">
                <a:latin typeface="Lucida Console" panose="020B0609040504020204" pitchFamily="49" charset="0"/>
              </a:rPr>
              <a:t>                         return </a:t>
            </a:r>
            <a:r>
              <a:rPr lang="en-US" sz="2000">
                <a:latin typeface="Lucida Console" panose="020B0609040504020204" pitchFamily="49" charset="0"/>
              </a:rPr>
              <a:t>d[0].DBSNP_ID</a:t>
            </a:r>
            <a:r>
              <a:rPr lang="en-US" sz="2000" smtClean="0">
                <a:latin typeface="Lucida Console" panose="020B0609040504020204" pitchFamily="49" charset="0"/>
              </a:rPr>
              <a:t>;</a:t>
            </a:r>
          </a:p>
          <a:p>
            <a:r>
              <a:rPr lang="en-US" sz="2000">
                <a:latin typeface="Lucida Console" panose="020B0609040504020204" pitchFamily="49" charset="0"/>
              </a:rPr>
              <a:t> </a:t>
            </a:r>
            <a:r>
              <a:rPr lang="en-US" sz="2000" smtClean="0">
                <a:latin typeface="Lucida Console" panose="020B0609040504020204" pitchFamily="49" charset="0"/>
              </a:rPr>
              <a:t>                     })</a:t>
            </a:r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                </a:t>
            </a:r>
            <a:r>
              <a:rPr lang="en-US" sz="2000" smtClean="0">
                <a:latin typeface="Lucida Console" panose="020B0609040504020204" pitchFamily="49" charset="0"/>
              </a:rPr>
              <a:t>.</a:t>
            </a:r>
            <a:r>
              <a:rPr lang="en-US" sz="2000">
                <a:latin typeface="Lucida Console" panose="020B0609040504020204" pitchFamily="49" charset="0"/>
              </a:rPr>
              <a:t>entries(dd)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</a:t>
            </a:r>
            <a:r>
              <a:rPr lang="en-US" sz="2000" smtClean="0">
                <a:latin typeface="Lucida Console" panose="020B0609040504020204" pitchFamily="49" charset="0"/>
              </a:rPr>
              <a:t>.</a:t>
            </a:r>
            <a:r>
              <a:rPr lang="en-US" sz="2000">
                <a:latin typeface="Lucida Console" panose="020B0609040504020204" pitchFamily="49" charset="0"/>
              </a:rPr>
              <a:t>map(function(d){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   </a:t>
            </a:r>
            <a:r>
              <a:rPr lang="en-US" sz="2000" smtClean="0">
                <a:latin typeface="Lucida Console" panose="020B0609040504020204" pitchFamily="49" charset="0"/>
              </a:rPr>
              <a:t>return </a:t>
            </a:r>
            <a:r>
              <a:rPr lang="en-US" sz="2000">
                <a:latin typeface="Lucida Console" panose="020B0609040504020204" pitchFamily="49" charset="0"/>
              </a:rPr>
              <a:t>{'id':d.key,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          </a:t>
            </a:r>
            <a:r>
              <a:rPr lang="en-US" sz="2000" smtClean="0">
                <a:latin typeface="Lucida Console" panose="020B0609040504020204" pitchFamily="49" charset="0"/>
              </a:rPr>
              <a:t> 'rs':</a:t>
            </a:r>
            <a:r>
              <a:rPr lang="en-US" sz="2000">
                <a:latin typeface="Lucida Console" panose="020B0609040504020204" pitchFamily="49" charset="0"/>
              </a:rPr>
              <a:t>d.values}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</a:t>
            </a:r>
            <a:r>
              <a:rPr lang="en-US" sz="2000" smtClean="0">
                <a:latin typeface="Lucida Console" panose="020B0609040504020204" pitchFamily="49" charset="0"/>
              </a:rPr>
              <a:t>});</a:t>
            </a:r>
            <a:endParaRPr lang="en-US" sz="2000">
              <a:latin typeface="Lucida Console" panose="020B060904050402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" y="3733800"/>
            <a:ext cx="8991600" cy="381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9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148148"/>
            <a:ext cx="8195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/>
              <a:t>The right tool for the right job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845" y="1219200"/>
            <a:ext cx="3730355" cy="525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7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>
          <a:xfrm>
            <a:off x="450850" y="152400"/>
            <a:ext cx="82296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Patterns: Looping in Javascript</a:t>
            </a:r>
            <a:endParaRPr lang="en-US" altLang="en-US" b="1" smtClean="0">
              <a:latin typeface="Lucida Console" pitchFamily="49" charset="0"/>
            </a:endParaRPr>
          </a:p>
        </p:txBody>
      </p:sp>
      <p:sp>
        <p:nvSpPr>
          <p:cNvPr id="49155" name="TextBox 4"/>
          <p:cNvSpPr txBox="1">
            <a:spLocks noChangeArrowheads="1"/>
          </p:cNvSpPr>
          <p:nvPr/>
        </p:nvSpPr>
        <p:spPr bwMode="auto">
          <a:xfrm>
            <a:off x="609600" y="1501775"/>
            <a:ext cx="87630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var dict=[{ name:joe, age:22},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       { name:bob, age:23}];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var justNames = [];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dict.forEach( function(x)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justNames.push(x.name);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}</a:t>
            </a:r>
          </a:p>
        </p:txBody>
      </p:sp>
      <p:sp>
        <p:nvSpPr>
          <p:cNvPr id="49156" name="TextBox 6"/>
          <p:cNvSpPr txBox="1">
            <a:spLocks noChangeArrowheads="1"/>
          </p:cNvSpPr>
          <p:nvPr/>
        </p:nvSpPr>
        <p:spPr bwMode="auto">
          <a:xfrm>
            <a:off x="152400" y="830263"/>
            <a:ext cx="80629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Iterators are generally better than looping.</a:t>
            </a:r>
          </a:p>
        </p:txBody>
      </p:sp>
      <p:sp>
        <p:nvSpPr>
          <p:cNvPr id="49157" name="TextBox 5"/>
          <p:cNvSpPr txBox="1">
            <a:spLocks noChangeArrowheads="1"/>
          </p:cNvSpPr>
          <p:nvPr/>
        </p:nvSpPr>
        <p:spPr bwMode="auto">
          <a:xfrm>
            <a:off x="76200" y="4124325"/>
            <a:ext cx="8991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Though under ES5 maps are the best way to modify arrays.</a:t>
            </a:r>
          </a:p>
        </p:txBody>
      </p:sp>
      <p:sp>
        <p:nvSpPr>
          <p:cNvPr id="49158" name="TextBox 7"/>
          <p:cNvSpPr txBox="1">
            <a:spLocks noChangeArrowheads="1"/>
          </p:cNvSpPr>
          <p:nvPr/>
        </p:nvSpPr>
        <p:spPr bwMode="auto">
          <a:xfrm>
            <a:off x="304800" y="4813300"/>
            <a:ext cx="87630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nameSlashAge = dict.map(function(x)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return x.name+’/’+ x.age;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})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" y="1354138"/>
            <a:ext cx="8991600" cy="253206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11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450850" y="152400"/>
            <a:ext cx="82296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Patterns: Looping in Javascript</a:t>
            </a:r>
            <a:endParaRPr lang="en-US" altLang="en-US" b="1" smtClean="0">
              <a:latin typeface="Lucida Console" pitchFamily="49" charset="0"/>
            </a:endParaRPr>
          </a:p>
        </p:txBody>
      </p:sp>
      <p:sp>
        <p:nvSpPr>
          <p:cNvPr id="50179" name="TextBox 4"/>
          <p:cNvSpPr txBox="1">
            <a:spLocks noChangeArrowheads="1"/>
          </p:cNvSpPr>
          <p:nvPr/>
        </p:nvSpPr>
        <p:spPr bwMode="auto">
          <a:xfrm>
            <a:off x="609600" y="1501775"/>
            <a:ext cx="87630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var dict=[{ name:joe, age:22},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       { name:bob, age:23}];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var justNames = [];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dict.forEach( function(x)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justNames.push(x.name);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}</a:t>
            </a:r>
          </a:p>
        </p:txBody>
      </p:sp>
      <p:sp>
        <p:nvSpPr>
          <p:cNvPr id="50180" name="TextBox 6"/>
          <p:cNvSpPr txBox="1">
            <a:spLocks noChangeArrowheads="1"/>
          </p:cNvSpPr>
          <p:nvPr/>
        </p:nvSpPr>
        <p:spPr bwMode="auto">
          <a:xfrm>
            <a:off x="152400" y="830263"/>
            <a:ext cx="80629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Iterators are generally better than looping.</a:t>
            </a:r>
          </a:p>
        </p:txBody>
      </p:sp>
      <p:sp>
        <p:nvSpPr>
          <p:cNvPr id="50181" name="TextBox 5"/>
          <p:cNvSpPr txBox="1">
            <a:spLocks noChangeArrowheads="1"/>
          </p:cNvSpPr>
          <p:nvPr/>
        </p:nvSpPr>
        <p:spPr bwMode="auto">
          <a:xfrm>
            <a:off x="76200" y="4124325"/>
            <a:ext cx="8991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Though under </a:t>
            </a:r>
            <a:r>
              <a:rPr lang="en-US" altLang="en-US" sz="2800" b="1" smtClean="0"/>
              <a:t>ECMA5 prefer maps </a:t>
            </a:r>
            <a:r>
              <a:rPr lang="en-US" altLang="en-US" sz="2800" b="1"/>
              <a:t>to modify arrays.</a:t>
            </a:r>
          </a:p>
        </p:txBody>
      </p:sp>
      <p:sp>
        <p:nvSpPr>
          <p:cNvPr id="50182" name="TextBox 7"/>
          <p:cNvSpPr txBox="1">
            <a:spLocks noChangeArrowheads="1"/>
          </p:cNvSpPr>
          <p:nvPr/>
        </p:nvSpPr>
        <p:spPr bwMode="auto">
          <a:xfrm>
            <a:off x="304800" y="4813300"/>
            <a:ext cx="87630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nameSlashAge = dict.map(function(x)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return x.name+’/’+ x.age;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})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" y="4813300"/>
            <a:ext cx="8991600" cy="18923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1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>
          <a:xfrm>
            <a:off x="450850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800" smtClean="0"/>
              <a:t>Patterns no more</a:t>
            </a:r>
            <a:endParaRPr lang="en-US" altLang="en-US" sz="4800" b="1" smtClean="0">
              <a:latin typeface="Lucida Console" pitchFamily="49" charset="0"/>
            </a:endParaRPr>
          </a:p>
        </p:txBody>
      </p:sp>
      <p:pic>
        <p:nvPicPr>
          <p:cNvPr id="8" name="Picture 7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498850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267743" y="2819400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Aharoni" panose="02010803020104030203" pitchFamily="2" charset="-79"/>
                <a:cs typeface="Aharoni" panose="02010803020104030203" pitchFamily="2" charset="-79"/>
              </a:rPr>
              <a:t>A nice graphic in principle</a:t>
            </a:r>
            <a:endParaRPr lang="en-US" sz="24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9597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450850" y="152400"/>
            <a:ext cx="82296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JavaScript Patterns</a:t>
            </a:r>
            <a:endParaRPr lang="en-US" altLang="en-US" b="1" smtClean="0">
              <a:latin typeface="Lucida Console" pitchFamily="49" charset="0"/>
            </a:endParaRPr>
          </a:p>
        </p:txBody>
      </p:sp>
      <p:sp>
        <p:nvSpPr>
          <p:cNvPr id="53251" name="TextBox 4"/>
          <p:cNvSpPr txBox="1">
            <a:spLocks noChangeArrowheads="1"/>
          </p:cNvSpPr>
          <p:nvPr/>
        </p:nvSpPr>
        <p:spPr bwMode="auto">
          <a:xfrm>
            <a:off x="152400" y="1371600"/>
            <a:ext cx="8763000" cy="526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var u3=(function(){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var _myParm,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setParm=function(myParm){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 _myParm=myParm;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},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getParm=function(){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 return "your parm is "+_myParm;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};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return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 setParm:setParm,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 getParm:getParm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}());</a:t>
            </a:r>
          </a:p>
        </p:txBody>
      </p:sp>
      <p:sp>
        <p:nvSpPr>
          <p:cNvPr id="53252" name="TextBox 6"/>
          <p:cNvSpPr txBox="1">
            <a:spLocks noChangeArrowheads="1"/>
          </p:cNvSpPr>
          <p:nvPr/>
        </p:nvSpPr>
        <p:spPr bwMode="auto">
          <a:xfrm>
            <a:off x="152400" y="833438"/>
            <a:ext cx="8686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/>
              <a:t>Stephan </a:t>
            </a:r>
            <a:r>
              <a:rPr lang="en-US" altLang="en-US" sz="2400" b="1" dirty="0" err="1"/>
              <a:t>Stefanov’s</a:t>
            </a:r>
            <a:r>
              <a:rPr lang="en-US" altLang="en-US" sz="2400" b="1" dirty="0"/>
              <a:t> ‘module pattern’.   Good for building libraries. 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" y="1295400"/>
            <a:ext cx="8991600" cy="52578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5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533400" y="9144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800" smtClean="0"/>
              <a:t>D3 in the real world</a:t>
            </a:r>
          </a:p>
        </p:txBody>
      </p:sp>
      <p:pic>
        <p:nvPicPr>
          <p:cNvPr id="3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498850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67743" y="2819400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Aharoni" panose="02010803020104030203" pitchFamily="2" charset="-79"/>
                <a:cs typeface="Aharoni" panose="02010803020104030203" pitchFamily="2" charset="-79"/>
              </a:rPr>
              <a:t>It's only a bar chart</a:t>
            </a:r>
            <a:endParaRPr lang="en-US" sz="24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318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JavaScript timeline</a:t>
            </a: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09600" y="1600200"/>
            <a:ext cx="0" cy="304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09600" y="4648200"/>
            <a:ext cx="76200" cy="114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533400" y="4762500"/>
            <a:ext cx="152400" cy="114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33400" y="4876800"/>
            <a:ext cx="152400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609600" y="4933950"/>
            <a:ext cx="76200" cy="95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09600" y="5029200"/>
            <a:ext cx="0" cy="1143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586740" y="154685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762000" y="16764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mtClean="0"/>
              <a:t>1996: JavaScript created </a:t>
            </a:r>
            <a:r>
              <a:rPr lang="en-US" altLang="en-US"/>
              <a:t>by Brendan </a:t>
            </a:r>
            <a:r>
              <a:rPr lang="en-US" altLang="en-US" smtClean="0"/>
              <a:t>Eich for Netscape Navigator</a:t>
            </a:r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>
            <a:off x="533400" y="1861066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33399" y="2438400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62000" y="2253734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mtClean="0"/>
              <a:t>1997: JavaScript begins standardization process</a:t>
            </a:r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>
            <a:off x="533399" y="2971800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33398" y="3549134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62000" y="28194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mtClean="0"/>
              <a:t>1998</a:t>
            </a:r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762000" y="33528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mtClean="0"/>
              <a:t>1999: Reg ex, better string handling, try/catch, etc</a:t>
            </a:r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533398" y="4114800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67233" y="3930134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2000: JavaScript becomes important enough to fight over</a:t>
            </a:r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533364" y="5410200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38200" y="5225534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2011: ECMA 5 standard released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Browser compatibility</a:t>
            </a:r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762000" y="16764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Google Chrome</a:t>
            </a:r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750410" y="2069068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mtClean="0"/>
              <a:t>Firefox</a:t>
            </a:r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762000" y="2450068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Opera</a:t>
            </a:r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819397" y="44958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mtClean="0"/>
              <a:t>Safari for Windows</a:t>
            </a:r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767233" y="32004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Microsoft Edge?</a:t>
            </a:r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838200" y="5225534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Internet Explorer (&lt;v.10)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67233" y="28194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Internet Explorer (v10 &amp; v11)</a:t>
            </a:r>
            <a:endParaRPr lang="en-US"/>
          </a:p>
        </p:txBody>
      </p:sp>
      <p:sp>
        <p:nvSpPr>
          <p:cNvPr id="3" name="Right Brace 2"/>
          <p:cNvSpPr/>
          <p:nvPr/>
        </p:nvSpPr>
        <p:spPr>
          <a:xfrm>
            <a:off x="4114800" y="1676400"/>
            <a:ext cx="304800" cy="202513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181600" y="2057400"/>
            <a:ext cx="152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smtClean="0">
                <a:solidFill>
                  <a:srgbClr val="00B050"/>
                </a:solidFill>
              </a:rPr>
              <a:t>OK</a:t>
            </a:r>
            <a:endParaRPr lang="en-US" sz="7200">
              <a:solidFill>
                <a:srgbClr val="00B050"/>
              </a:solidFill>
            </a:endParaRPr>
          </a:p>
        </p:txBody>
      </p:sp>
      <p:sp>
        <p:nvSpPr>
          <p:cNvPr id="25" name="Right Brace 24"/>
          <p:cNvSpPr/>
          <p:nvPr/>
        </p:nvSpPr>
        <p:spPr>
          <a:xfrm>
            <a:off x="4114800" y="4267200"/>
            <a:ext cx="304800" cy="13716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560621" y="4209871"/>
            <a:ext cx="10687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8595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Publishing D3 graphics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81000" y="1371600"/>
            <a:ext cx="8458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Publication quality graphics are easy to generate: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800" dirty="0" smtClean="0"/>
              <a:t>Create your target graphic in a browser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800" dirty="0" smtClean="0"/>
              <a:t>Open your browser development environment, and capture the SVG code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800" dirty="0" smtClean="0"/>
              <a:t>Paste the SVG into a standalone file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800" dirty="0" smtClean="0"/>
              <a:t>If necessary, you can open the SVG with a suitable editing program ( I use Adobe Illustrator) and polish your graphic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556260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Aharoni" panose="02010803020104030203" pitchFamily="2" charset="-79"/>
                <a:ea typeface="BatangChe" panose="02030609000101010101" pitchFamily="49" charset="-127"/>
                <a:cs typeface="Aharoni" panose="02010803020104030203" pitchFamily="2" charset="-79"/>
              </a:rPr>
              <a:t>Sunburst MLP graphic </a:t>
            </a:r>
            <a:endParaRPr lang="en-US" sz="2400">
              <a:latin typeface="Aharoni" panose="02010803020104030203" pitchFamily="2" charset="-79"/>
              <a:ea typeface="BatangChe" panose="02030609000101010101" pitchFamily="49" charset="-127"/>
              <a:cs typeface="Aharoni" panose="02010803020104030203" pitchFamily="2" charset="-79"/>
            </a:endParaRPr>
          </a:p>
        </p:txBody>
      </p:sp>
      <p:pic>
        <p:nvPicPr>
          <p:cNvPr id="5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756" y="6117289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6108700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800600" y="557530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Aharoni" panose="02010803020104030203" pitchFamily="2" charset="-79"/>
                <a:ea typeface="BatangChe" panose="02030609000101010101" pitchFamily="49" charset="-127"/>
                <a:cs typeface="Aharoni" panose="02010803020104030203" pitchFamily="2" charset="-79"/>
              </a:rPr>
              <a:t>Refined CCL graphic </a:t>
            </a:r>
            <a:endParaRPr lang="en-US" sz="2400">
              <a:latin typeface="Aharoni" panose="02010803020104030203" pitchFamily="2" charset="-79"/>
              <a:ea typeface="BatangChe" panose="02030609000101010101" pitchFamily="49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1569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915400" cy="1143000"/>
          </a:xfrm>
        </p:spPr>
        <p:txBody>
          <a:bodyPr>
            <a:noAutofit/>
          </a:bodyPr>
          <a:lstStyle/>
          <a:p>
            <a:r>
              <a:rPr lang="en-US" sz="3600" smtClean="0"/>
              <a:t>Standard software engineering best practices</a:t>
            </a:r>
            <a:endParaRPr lang="en-US" sz="3600"/>
          </a:p>
        </p:txBody>
      </p:sp>
      <p:sp>
        <p:nvSpPr>
          <p:cNvPr id="36" name="TextBox 35"/>
          <p:cNvSpPr txBox="1"/>
          <p:nvPr/>
        </p:nvSpPr>
        <p:spPr>
          <a:xfrm>
            <a:off x="762000" y="16764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/>
          </a:p>
        </p:txBody>
      </p:sp>
      <p:sp>
        <p:nvSpPr>
          <p:cNvPr id="41" name="TextBox 40"/>
          <p:cNvSpPr txBox="1"/>
          <p:nvPr/>
        </p:nvSpPr>
        <p:spPr>
          <a:xfrm>
            <a:off x="381000" y="1524000"/>
            <a:ext cx="7848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Use a source control repo (GitHub is great), with lots of branching and committing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Use a 'make' system (I use </a:t>
            </a:r>
            <a:r>
              <a:rPr lang="en-US" sz="2400" dirty="0" err="1" smtClean="0"/>
              <a:t>Gradle</a:t>
            </a:r>
            <a:r>
              <a:rPr lang="en-US" sz="2400" dirty="0" smtClean="0"/>
              <a:t> as a part of Grails.  Grunt is also quite popular)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Incorporate testing into your development cycle (Jasmine is one option, but there are many others)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Maintain a bug database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Iterate frequently to try out your new ideas (</a:t>
            </a:r>
            <a:r>
              <a:rPr lang="en-US" sz="2400" dirty="0" err="1" smtClean="0"/>
              <a:t>Bostock</a:t>
            </a:r>
            <a:r>
              <a:rPr lang="en-US" sz="2400" dirty="0" smtClean="0"/>
              <a:t> motivates iteration this way "design is a search process")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Looking for ideas...</a:t>
            </a:r>
            <a:endParaRPr lang="en-US"/>
          </a:p>
        </p:txBody>
      </p:sp>
      <p:pic>
        <p:nvPicPr>
          <p:cNvPr id="5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498850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09800" y="2561112"/>
            <a:ext cx="457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Aharoni" panose="02010803020104030203" pitchFamily="2" charset="-79"/>
                <a:ea typeface="BatangChe" panose="02030609000101010101" pitchFamily="49" charset="-127"/>
                <a:cs typeface="Aharoni" panose="02010803020104030203" pitchFamily="2" charset="-79"/>
              </a:rPr>
              <a:t>Flawed presentation of SNPs over a genomic range</a:t>
            </a:r>
            <a:endParaRPr lang="en-US" sz="2400">
              <a:latin typeface="Aharoni" panose="02010803020104030203" pitchFamily="2" charset="-79"/>
              <a:ea typeface="BatangChe" panose="02030609000101010101" pitchFamily="49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3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-9941" y="2895600"/>
            <a:ext cx="15339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/>
              <a:t>gatherdata</a:t>
            </a:r>
          </a:p>
        </p:txBody>
      </p:sp>
      <p:sp>
        <p:nvSpPr>
          <p:cNvPr id="7" name="Right Arrow 6"/>
          <p:cNvSpPr/>
          <p:nvPr/>
        </p:nvSpPr>
        <p:spPr>
          <a:xfrm>
            <a:off x="1524000" y="3344300"/>
            <a:ext cx="533400" cy="285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33600" y="2914471"/>
            <a:ext cx="152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/>
              <a:t>build tables</a:t>
            </a:r>
          </a:p>
        </p:txBody>
      </p:sp>
      <p:sp>
        <p:nvSpPr>
          <p:cNvPr id="9" name="Right Arrow 8"/>
          <p:cNvSpPr/>
          <p:nvPr/>
        </p:nvSpPr>
        <p:spPr>
          <a:xfrm>
            <a:off x="5943600" y="3335804"/>
            <a:ext cx="533400" cy="285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553200" y="2838271"/>
            <a:ext cx="259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/>
              <a:t>contemplate</a:t>
            </a:r>
          </a:p>
          <a:p>
            <a:pPr algn="ctr"/>
            <a:r>
              <a:rPr lang="en-US" sz="3600" smtClean="0"/>
              <a:t>design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3657600" y="3351596"/>
            <a:ext cx="533400" cy="285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810000" y="2895600"/>
            <a:ext cx="266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/>
              <a:t>craft graphics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90600" y="302251"/>
            <a:ext cx="7238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Our job: extracting order from chaos</a:t>
            </a:r>
          </a:p>
        </p:txBody>
      </p:sp>
    </p:spTree>
    <p:extLst>
      <p:ext uri="{BB962C8B-B14F-4D97-AF65-F5344CB8AC3E}">
        <p14:creationId xmlns:p14="http://schemas.microsoft.com/office/powerpoint/2010/main" val="229789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850" y="152400"/>
            <a:ext cx="8229600" cy="6096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Acknowledgments</a:t>
            </a:r>
            <a:endParaRPr lang="en-US" b="1" dirty="0">
              <a:latin typeface="Lucida Console" panose="020B0609040504020204" pitchFamily="49" charset="0"/>
            </a:endParaRPr>
          </a:p>
        </p:txBody>
      </p:sp>
      <p:sp>
        <p:nvSpPr>
          <p:cNvPr id="71683" name="TextBox 6"/>
          <p:cNvSpPr txBox="1">
            <a:spLocks noChangeArrowheads="1"/>
          </p:cNvSpPr>
          <p:nvPr/>
        </p:nvSpPr>
        <p:spPr bwMode="auto">
          <a:xfrm>
            <a:off x="457200" y="1263650"/>
            <a:ext cx="40322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400" u="sng" smtClean="0">
                <a:solidFill>
                  <a:prstClr val="black"/>
                </a:solidFill>
                <a:cs typeface="Arial" charset="0"/>
              </a:rPr>
              <a:t>Medical population genetics</a:t>
            </a:r>
          </a:p>
        </p:txBody>
      </p:sp>
      <p:sp>
        <p:nvSpPr>
          <p:cNvPr id="71684" name="TextBox 2"/>
          <p:cNvSpPr txBox="1">
            <a:spLocks noChangeArrowheads="1"/>
          </p:cNvSpPr>
          <p:nvPr/>
        </p:nvSpPr>
        <p:spPr bwMode="auto">
          <a:xfrm>
            <a:off x="457200" y="1905000"/>
            <a:ext cx="259080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David Altshuler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Jose Florez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Jason Flannick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Kaan Yuksel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Marcin von Grotthuss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Marc Duby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Oliver Ruebenacker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Todd Green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Jason Wright</a:t>
            </a:r>
          </a:p>
        </p:txBody>
      </p:sp>
      <p:sp>
        <p:nvSpPr>
          <p:cNvPr id="71685" name="TextBox 6"/>
          <p:cNvSpPr txBox="1">
            <a:spLocks noChangeArrowheads="1"/>
          </p:cNvSpPr>
          <p:nvPr/>
        </p:nvSpPr>
        <p:spPr bwMode="auto">
          <a:xfrm>
            <a:off x="4724400" y="1290638"/>
            <a:ext cx="40306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400" u="sng" smtClean="0">
                <a:solidFill>
                  <a:prstClr val="black"/>
                </a:solidFill>
                <a:cs typeface="Arial" charset="0"/>
              </a:rPr>
              <a:t>Other people who've helped</a:t>
            </a:r>
          </a:p>
        </p:txBody>
      </p:sp>
      <p:sp>
        <p:nvSpPr>
          <p:cNvPr id="71686" name="TextBox 6"/>
          <p:cNvSpPr txBox="1">
            <a:spLocks noChangeArrowheads="1"/>
          </p:cNvSpPr>
          <p:nvPr/>
        </p:nvSpPr>
        <p:spPr bwMode="auto">
          <a:xfrm>
            <a:off x="4800600" y="1981200"/>
            <a:ext cx="25908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Bang Wong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Noam Shoresh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Maskull Lasserre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Dong-keun Jong</a:t>
            </a:r>
          </a:p>
        </p:txBody>
      </p:sp>
    </p:spTree>
    <p:extLst>
      <p:ext uri="{BB962C8B-B14F-4D97-AF65-F5344CB8AC3E}">
        <p14:creationId xmlns:p14="http://schemas.microsoft.com/office/powerpoint/2010/main" val="82077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850" y="152400"/>
            <a:ext cx="8229600" cy="6096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/>
              <a:t>Books worth having:</a:t>
            </a:r>
            <a:endParaRPr lang="en-US" b="1">
              <a:latin typeface="Lucida Console" panose="020B0609040504020204" pitchFamily="49" charset="0"/>
            </a:endParaRPr>
          </a:p>
        </p:txBody>
      </p:sp>
      <p:sp>
        <p:nvSpPr>
          <p:cNvPr id="72707" name="TextBox 4"/>
          <p:cNvSpPr txBox="1">
            <a:spLocks noChangeArrowheads="1"/>
          </p:cNvSpPr>
          <p:nvPr/>
        </p:nvSpPr>
        <p:spPr bwMode="auto">
          <a:xfrm>
            <a:off x="228600" y="1164134"/>
            <a:ext cx="8763000" cy="5386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u="sng" dirty="0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Data-Driven Documents,</a:t>
            </a:r>
            <a:r>
              <a:rPr lang="en-US" altLang="en-US" sz="2000" dirty="0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 M. </a:t>
            </a:r>
            <a:r>
              <a:rPr lang="en-US" altLang="en-US" sz="2000" dirty="0" err="1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Bostock</a:t>
            </a:r>
            <a:r>
              <a:rPr lang="en-US" altLang="en-US" sz="2000" dirty="0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, et. al. IEEE Trans. Visualization and Comp. Graphics (Proc. </a:t>
            </a:r>
            <a:r>
              <a:rPr lang="en-US" altLang="en-US" sz="2000" dirty="0" err="1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InfoVis</a:t>
            </a:r>
            <a:r>
              <a:rPr lang="en-US" altLang="en-US" sz="2000" dirty="0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) 2011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000" u="sng" dirty="0" smtClean="0">
              <a:solidFill>
                <a:prstClr val="black"/>
              </a:solidFill>
              <a:latin typeface="Lucida Console" pitchFamily="49" charset="0"/>
              <a:cs typeface="Arial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u="sng" dirty="0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Effective JavaScript</a:t>
            </a:r>
            <a:r>
              <a:rPr lang="en-US" altLang="en-US" sz="2000" dirty="0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, David Herman.2013, Person Education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000" dirty="0" smtClean="0">
              <a:solidFill>
                <a:prstClr val="black"/>
              </a:solidFill>
              <a:latin typeface="Lucida Console" pitchFamily="49" charset="0"/>
              <a:cs typeface="Arial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u="sng" dirty="0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JavaScript: The Good Parts</a:t>
            </a:r>
            <a:r>
              <a:rPr lang="en-US" altLang="en-US" sz="2000" dirty="0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, Douglas Crockford,2008, O’Reilly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000" dirty="0" smtClean="0">
              <a:solidFill>
                <a:prstClr val="black"/>
              </a:solidFill>
              <a:latin typeface="Lucida Console" pitchFamily="49" charset="0"/>
              <a:cs typeface="Arial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en-US" altLang="en-US" sz="2000" u="sng" dirty="0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JavaScript Patterns</a:t>
            </a:r>
            <a:r>
              <a:rPr lang="en-US" altLang="en-US" sz="2000" dirty="0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, </a:t>
            </a:r>
            <a:r>
              <a:rPr lang="en-US" altLang="en-US" sz="2000" dirty="0" err="1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Stoyan</a:t>
            </a:r>
            <a:r>
              <a:rPr lang="en-US" altLang="en-US" sz="2000" dirty="0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 Stefanov,2010</a:t>
            </a:r>
            <a:r>
              <a:rPr lang="en-US" altLang="en-US" sz="2000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, O’Reilly</a:t>
            </a:r>
            <a:endParaRPr lang="en-US" altLang="en-US" sz="2000" dirty="0" smtClean="0">
              <a:solidFill>
                <a:prstClr val="black"/>
              </a:solidFill>
              <a:latin typeface="Lucida Console" pitchFamily="49" charset="0"/>
              <a:cs typeface="Arial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endParaRPr lang="en-US" altLang="en-US" sz="2000" dirty="0" smtClean="0">
              <a:solidFill>
                <a:prstClr val="black"/>
              </a:solidFill>
              <a:latin typeface="Lucida Console" pitchFamily="49" charset="0"/>
              <a:cs typeface="Arial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en-US" altLang="en-US" sz="2000" u="sng" dirty="0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The </a:t>
            </a:r>
            <a:r>
              <a:rPr lang="en-US" altLang="en-US" sz="2000" u="sng" dirty="0" err="1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Grammer</a:t>
            </a:r>
            <a:r>
              <a:rPr lang="en-US" altLang="en-US" sz="2000" u="sng" dirty="0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 of Graphics</a:t>
            </a:r>
            <a:r>
              <a:rPr lang="en-US" altLang="en-US" sz="2000" dirty="0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, Leland Wilkinson,2005, Springer Science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400" dirty="0" smtClean="0">
              <a:solidFill>
                <a:prstClr val="black"/>
              </a:solidFill>
              <a:latin typeface="Lucida Console" pitchFamily="49" charset="0"/>
              <a:cs typeface="Arial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u="sng" dirty="0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D3.js in action</a:t>
            </a:r>
            <a:r>
              <a:rPr lang="en-US" altLang="en-US" sz="2000" dirty="0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, Elijah Meeks, 2015</a:t>
            </a:r>
            <a:r>
              <a:rPr lang="en-US" altLang="en-US" sz="2000" dirty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, </a:t>
            </a:r>
            <a:r>
              <a:rPr lang="en-US" altLang="en-US" sz="2000" dirty="0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Manning Publications Co.</a:t>
            </a:r>
            <a:endParaRPr lang="en-US" altLang="en-US" sz="2000" dirty="0">
              <a:solidFill>
                <a:prstClr val="black"/>
              </a:solidFill>
              <a:latin typeface="Lucida Console" pitchFamily="49" charset="0"/>
              <a:cs typeface="Arial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000" dirty="0" smtClean="0">
              <a:solidFill>
                <a:prstClr val="black"/>
              </a:solidFill>
              <a:latin typeface="Lucida Console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9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850" y="152400"/>
            <a:ext cx="8229600" cy="6096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/>
              <a:t>References from this talk</a:t>
            </a:r>
            <a:endParaRPr lang="en-US" b="1">
              <a:latin typeface="Lucida Console" panose="020B060904050402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7800" y="1564244"/>
            <a:ext cx="6172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smtClean="0"/>
              <a:t>git@github.com:benralexander/intro-to-D3.git</a:t>
            </a:r>
          </a:p>
          <a:p>
            <a:pPr algn="ctr"/>
            <a:endParaRPr lang="en-US" sz="2400" i="1" smtClean="0"/>
          </a:p>
          <a:p>
            <a:pPr algn="ctr"/>
            <a:r>
              <a:rPr lang="en-US" sz="2400" i="1" smtClean="0"/>
              <a:t>http://graphicscow.org</a:t>
            </a:r>
          </a:p>
          <a:p>
            <a:pPr algn="ctr"/>
            <a:r>
              <a:rPr lang="en-US" sz="2400" i="1"/>
              <a:t>http://</a:t>
            </a:r>
            <a:r>
              <a:rPr lang="en-US" sz="2400" i="1" smtClean="0"/>
              <a:t>www.bagetsoftware.org</a:t>
            </a:r>
          </a:p>
          <a:p>
            <a:pPr algn="ctr"/>
            <a:r>
              <a:rPr lang="en-US" sz="2400" i="1"/>
              <a:t>http://</a:t>
            </a:r>
            <a:r>
              <a:rPr lang="en-US" sz="2400" i="1" smtClean="0"/>
              <a:t>bovinecontemplation.org</a:t>
            </a:r>
            <a:endParaRPr lang="en-US" sz="2400" i="1"/>
          </a:p>
        </p:txBody>
      </p:sp>
    </p:spTree>
    <p:extLst>
      <p:ext uri="{BB962C8B-B14F-4D97-AF65-F5344CB8AC3E}">
        <p14:creationId xmlns:p14="http://schemas.microsoft.com/office/powerpoint/2010/main" val="398809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-9941" y="2895600"/>
            <a:ext cx="15339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/>
              <a:t>gatherdata</a:t>
            </a:r>
          </a:p>
        </p:txBody>
      </p:sp>
      <p:sp>
        <p:nvSpPr>
          <p:cNvPr id="7" name="Right Arrow 6"/>
          <p:cNvSpPr/>
          <p:nvPr/>
        </p:nvSpPr>
        <p:spPr>
          <a:xfrm>
            <a:off x="1524000" y="3344300"/>
            <a:ext cx="533400" cy="285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33600" y="2914471"/>
            <a:ext cx="152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/>
              <a:t>build tables</a:t>
            </a:r>
          </a:p>
        </p:txBody>
      </p:sp>
      <p:sp>
        <p:nvSpPr>
          <p:cNvPr id="9" name="Right Arrow 8"/>
          <p:cNvSpPr/>
          <p:nvPr/>
        </p:nvSpPr>
        <p:spPr>
          <a:xfrm>
            <a:off x="5943600" y="3335804"/>
            <a:ext cx="533400" cy="285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553200" y="2838271"/>
            <a:ext cx="259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/>
              <a:t>contemplate</a:t>
            </a:r>
          </a:p>
          <a:p>
            <a:pPr algn="ctr"/>
            <a:r>
              <a:rPr lang="en-US" sz="3600" smtClean="0"/>
              <a:t>design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3657600" y="3351596"/>
            <a:ext cx="533400" cy="285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810000" y="2895600"/>
            <a:ext cx="266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/>
              <a:t>craft graphics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90600" y="302251"/>
            <a:ext cx="7238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Our job: extracting order from chaos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609600" y="2209800"/>
            <a:ext cx="8077200" cy="19050"/>
          </a:xfrm>
          <a:prstGeom prst="straightConnector1">
            <a:avLst/>
          </a:prstGeom>
          <a:ln w="19050">
            <a:tailEnd type="stealth" w="lg" len="lg"/>
          </a:ln>
          <a:effectLst>
            <a:outerShdw blurRad="50800" dist="508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057400" y="2286000"/>
            <a:ext cx="563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smtClean="0"/>
              <a:t>For the informaticist, "effort per byte" increases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609600" y="4648200"/>
            <a:ext cx="8001000" cy="9525"/>
          </a:xfrm>
          <a:prstGeom prst="straightConnector1">
            <a:avLst/>
          </a:prstGeom>
          <a:ln w="19050">
            <a:tailEnd type="stealth" w="lg" len="lg"/>
          </a:ln>
          <a:effectLst>
            <a:outerShdw blurRad="50800" dist="508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43000" y="4800600"/>
            <a:ext cx="678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smtClean="0"/>
              <a:t>For the consumer, complexity decreases</a:t>
            </a:r>
          </a:p>
          <a:p>
            <a:pPr algn="ctr"/>
            <a:r>
              <a:rPr lang="en-US" sz="2000" i="1" smtClean="0"/>
              <a:t>(Or maybe, comprehension per unit time increases)</a:t>
            </a:r>
          </a:p>
        </p:txBody>
      </p:sp>
    </p:spTree>
    <p:extLst>
      <p:ext uri="{BB962C8B-B14F-4D97-AF65-F5344CB8AC3E}">
        <p14:creationId xmlns:p14="http://schemas.microsoft.com/office/powerpoint/2010/main" val="421109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5196</TotalTime>
  <Words>3525</Words>
  <Application>Microsoft Office PowerPoint</Application>
  <PresentationFormat>On-screen Show (4:3)</PresentationFormat>
  <Paragraphs>767</Paragraphs>
  <Slides>82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82</vt:i4>
      </vt:variant>
    </vt:vector>
  </HeadingPairs>
  <TitlesOfParts>
    <vt:vector size="90" baseType="lpstr">
      <vt:lpstr>BatangChe</vt:lpstr>
      <vt:lpstr>Aharoni</vt:lpstr>
      <vt:lpstr>Arial</vt:lpstr>
      <vt:lpstr>Calibri</vt:lpstr>
      <vt:lpstr>Courier New</vt:lpstr>
      <vt:lpstr>Lucida Console</vt:lpstr>
      <vt:lpstr>Office Theme</vt:lpstr>
      <vt:lpstr>1_Office Theme</vt:lpstr>
      <vt:lpstr>D3: scaling the learning curve and coding effectively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Introduction to D3</vt:lpstr>
      <vt:lpstr>PowerPoint Presentation</vt:lpstr>
      <vt:lpstr>D3 can be hard to learn because it is not a language (though maybe a DSL).  It is a JavaScript library which combines a collection of web development 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simplest possible graphic</vt:lpstr>
      <vt:lpstr>simplest possible graphic</vt:lpstr>
      <vt:lpstr>simplest possible graphic</vt:lpstr>
      <vt:lpstr>A slightly more complicated example</vt:lpstr>
      <vt:lpstr>The data types from each call</vt:lpstr>
      <vt:lpstr>The data types from each call</vt:lpstr>
      <vt:lpstr>The data types from each call</vt:lpstr>
      <vt:lpstr>The data types from each call</vt:lpstr>
      <vt:lpstr>The data types from each call</vt:lpstr>
      <vt:lpstr>The data types from each call</vt:lpstr>
      <vt:lpstr>The data types from each call</vt:lpstr>
      <vt:lpstr>The data types from each call</vt:lpstr>
      <vt:lpstr>A slightly more complicated example</vt:lpstr>
      <vt:lpstr>A slightly more complicated example</vt:lpstr>
      <vt:lpstr>A slightly more complicated example</vt:lpstr>
      <vt:lpstr>Motivational graphics</vt:lpstr>
      <vt:lpstr>Storing data in the DOM</vt:lpstr>
      <vt:lpstr>JS to explore enter, update, exit</vt:lpstr>
      <vt:lpstr>D3 patterns– method chaining (1/2)</vt:lpstr>
      <vt:lpstr>D3 patterns– method chaining (2/2)</vt:lpstr>
      <vt:lpstr>D3 patterns- charts as closures</vt:lpstr>
      <vt:lpstr> The elements most D3 graphics need:</vt:lpstr>
      <vt:lpstr>Real-world graphics</vt:lpstr>
      <vt:lpstr> Core JavaScript concepts</vt:lpstr>
      <vt:lpstr>Javascript</vt:lpstr>
      <vt:lpstr>Encapsulation: remember that Javascript is NOT block scoped</vt:lpstr>
      <vt:lpstr>Encapsulation: remember that Javascript is NOT block scoped</vt:lpstr>
      <vt:lpstr>Encapsulation: remember that Javascript is NOT block scoped</vt:lpstr>
      <vt:lpstr>Encapsulation: keep your namespaces clean</vt:lpstr>
      <vt:lpstr>Encapsulation: keep your namespaces clean</vt:lpstr>
      <vt:lpstr>Encapsulation: keep your namespaces clean</vt:lpstr>
      <vt:lpstr>Encapsulation:  immediately invoked function declarations are your friend</vt:lpstr>
      <vt:lpstr>Encapsulation:  immediately invoked function declarations are your friend</vt:lpstr>
      <vt:lpstr>Encapsulation:  immediately invoked function declarations are your friend</vt:lpstr>
      <vt:lpstr>Encapsulation:  favor assignment of  anonymous functions </vt:lpstr>
      <vt:lpstr>Encapsulation:  favor assignment of  anonymous functions </vt:lpstr>
      <vt:lpstr>Encapsulation:  favor assignment of  anonymous functions </vt:lpstr>
      <vt:lpstr>The ‘Crockford Effect’</vt:lpstr>
      <vt:lpstr>Advanced concepts</vt:lpstr>
      <vt:lpstr>In D3, favor call to execute functions</vt:lpstr>
      <vt:lpstr>In D3, favor call to execute functions</vt:lpstr>
      <vt:lpstr>In D3, favor call to execute functions</vt:lpstr>
      <vt:lpstr>JavaScript's call is different</vt:lpstr>
      <vt:lpstr>JavaScript's call is different</vt:lpstr>
      <vt:lpstr>JavaScript's call is different</vt:lpstr>
      <vt:lpstr>D3’s Layouts provide flexibility </vt:lpstr>
      <vt:lpstr>In D3, look for opportunities to nest</vt:lpstr>
      <vt:lpstr>In D3, look for opportunities to nest</vt:lpstr>
      <vt:lpstr>In D3, look for opportunities to nest</vt:lpstr>
      <vt:lpstr>In D3, look for opportunities to nest</vt:lpstr>
      <vt:lpstr>Patterns: Looping in Javascript</vt:lpstr>
      <vt:lpstr>Patterns: Looping in Javascript</vt:lpstr>
      <vt:lpstr>Patterns no more</vt:lpstr>
      <vt:lpstr>JavaScript Patterns</vt:lpstr>
      <vt:lpstr>D3 in the real world</vt:lpstr>
      <vt:lpstr>JavaScript timeline</vt:lpstr>
      <vt:lpstr>Browser compatibility</vt:lpstr>
      <vt:lpstr>Publishing D3 graphics</vt:lpstr>
      <vt:lpstr>Standard software engineering best practices</vt:lpstr>
      <vt:lpstr>Looking for ideas...</vt:lpstr>
      <vt:lpstr>Acknowledgments</vt:lpstr>
      <vt:lpstr>Books worth having:</vt:lpstr>
      <vt:lpstr>References from this talk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D3: introduction the and best practices</dc:title>
  <dc:creator>ben</dc:creator>
  <cp:lastModifiedBy>Benjamin Alexander</cp:lastModifiedBy>
  <cp:revision>77</cp:revision>
  <dcterms:created xsi:type="dcterms:W3CDTF">2015-08-15T17:47:30Z</dcterms:created>
  <dcterms:modified xsi:type="dcterms:W3CDTF">2015-08-26T14:10:47Z</dcterms:modified>
</cp:coreProperties>
</file>